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2.xml" ContentType="application/inkml+xml"/>
  <Override PartName="/ppt/notesSlides/notesSlide31.xml" ContentType="application/vnd.openxmlformats-officedocument.presentationml.notesSlide+xml"/>
  <Override PartName="/ppt/tags/tag5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56" r:id="rId5"/>
    <p:sldId id="637" r:id="rId6"/>
    <p:sldId id="632" r:id="rId7"/>
    <p:sldId id="633" r:id="rId8"/>
    <p:sldId id="636" r:id="rId9"/>
    <p:sldId id="634" r:id="rId10"/>
    <p:sldId id="673" r:id="rId11"/>
    <p:sldId id="667" r:id="rId12"/>
    <p:sldId id="696" r:id="rId13"/>
    <p:sldId id="638" r:id="rId14"/>
    <p:sldId id="639" r:id="rId15"/>
    <p:sldId id="640" r:id="rId16"/>
    <p:sldId id="674" r:id="rId17"/>
    <p:sldId id="693" r:id="rId18"/>
    <p:sldId id="641" r:id="rId19"/>
    <p:sldId id="662" r:id="rId20"/>
    <p:sldId id="663" r:id="rId21"/>
    <p:sldId id="644" r:id="rId22"/>
    <p:sldId id="645" r:id="rId23"/>
    <p:sldId id="715" r:id="rId24"/>
    <p:sldId id="695" r:id="rId25"/>
    <p:sldId id="675" r:id="rId26"/>
    <p:sldId id="679" r:id="rId27"/>
    <p:sldId id="682" r:id="rId28"/>
    <p:sldId id="680" r:id="rId29"/>
    <p:sldId id="677" r:id="rId30"/>
    <p:sldId id="648" r:id="rId31"/>
    <p:sldId id="649" r:id="rId32"/>
    <p:sldId id="669" r:id="rId33"/>
    <p:sldId id="694" r:id="rId34"/>
    <p:sldId id="697" r:id="rId35"/>
    <p:sldId id="684" r:id="rId36"/>
    <p:sldId id="709" r:id="rId37"/>
    <p:sldId id="714" r:id="rId38"/>
    <p:sldId id="710" r:id="rId39"/>
    <p:sldId id="711" r:id="rId40"/>
    <p:sldId id="712" r:id="rId41"/>
    <p:sldId id="705" r:id="rId42"/>
    <p:sldId id="706" r:id="rId43"/>
    <p:sldId id="707" r:id="rId44"/>
    <p:sldId id="698" r:id="rId45"/>
    <p:sldId id="699" r:id="rId46"/>
    <p:sldId id="700" r:id="rId47"/>
    <p:sldId id="717" r:id="rId48"/>
    <p:sldId id="701" r:id="rId49"/>
    <p:sldId id="716" r:id="rId5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A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78722" autoAdjust="0"/>
  </p:normalViewPr>
  <p:slideViewPr>
    <p:cSldViewPr snapToGrid="0">
      <p:cViewPr varScale="1">
        <p:scale>
          <a:sx n="73" d="100"/>
          <a:sy n="73" d="100"/>
        </p:scale>
        <p:origin x="48" y="300"/>
      </p:cViewPr>
      <p:guideLst/>
    </p:cSldViewPr>
  </p:slideViewPr>
  <p:outlineViewPr>
    <p:cViewPr>
      <p:scale>
        <a:sx n="33" d="100"/>
        <a:sy n="33" d="100"/>
      </p:scale>
      <p:origin x="0" y="-45176"/>
    </p:cViewPr>
  </p:outlineViewPr>
  <p:notesTextViewPr>
    <p:cViewPr>
      <p:scale>
        <a:sx n="1" d="1"/>
        <a:sy n="1" d="1"/>
      </p:scale>
      <p:origin x="0" y="0"/>
    </p:cViewPr>
  </p:notesTextViewPr>
  <p:sorterViewPr>
    <p:cViewPr>
      <p:scale>
        <a:sx n="100" d="100"/>
        <a:sy n="100" d="100"/>
      </p:scale>
      <p:origin x="0" y="-268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9T16:59:07.215"/>
    </inkml:context>
    <inkml:brush xml:id="br0">
      <inkml:brushProperty name="width" value="0.13333" units="cm"/>
      <inkml:brushProperty name="height" value="0.13333" units="cm"/>
      <inkml:brushProperty name="color" value="#E71224"/>
    </inkml:brush>
  </inkml:definitions>
  <inkml:trace contextRef="#ctx0" brushRef="#br0">0 2383 5458,'0'27'193,"0"-27"-193,0 26 272,0-26 16,0 0-144,0 0 0,27 0 0,-27 0-144,0 0 144,0 0 16,26 0-160,-26 0 176,0 0-48,0 0-128,26 0 160,-26 26-160,0-26 128,0 0 33,0 0-161,26 0 128,-26 0-128,0 26 128,0-26-128,0 0 144,26 0-144,-26 0 128,0 0-128,26 0 0,-26 26 128,0-26 16,27 0-144,-27 0 128,26 0 0,-26-26-128,26 26 0,0 0 128,0 0-128,-26 0 0,27 0 0,-1 0 0,0 0 128,0 0-128,-26 0 0,26 0 0,-26 0 0,27 0 0,-27 0 0,26 0 144,-26 0-144,26 0 0,-26 0 0,26 0 0,-26 0 0,26 0 0,-26 26 0,27-26 0,-27 0 0,26 0 112,-26 0-112,26 0 0,-26 0 0,26 0 0,-26 0 128,26 26-128,-26-26 0,26 0 96,-26 27 16,0-1-112,27 0 128,-27 0 17,0 0-145,26-26 0,0 27 144,-26-1-144,26 0 0,0-26 0,-26 26 0,27 0 0,-1-26 0,0 27 112,-26-1-112,52-26 0,-25 26 0,-1-26 0,-26 0 0,26 26 0,0-26 0,-26 0 0,26 0 0,-26 26 0,26-26 0,1 0 0,-27 26 0,26-26 0,-26 27 0,26-27 0,-26 26 0,26-26 0,-26 26 0,26-26 0,-26 26 0,27 0 144,-27-26-144,26 27 0,0-1 0,-26-26 0,26 26 0,0-26 0,-26 26 0,27-26 0,-1 26 0,-26 0 0,26-26 0,-26 27 0,26-27 0,-26 26 0,26 0 0,-26-26 0,0 26 0,26-26 0,-26 26 0,27-26 96,-1 0-96,-26 27 0,26-27 0,-26 26 0,26-26 0,-26 0 0,26 26 0,-26-26 0,27 0 0,-27 26 0,26-26 0,-26 0 0,0 0 0,26 0 0,-26 26 0,26 1 0,-26-27 0,26 26 0,-26-26 0,27 26 0,-27 0 96,26-26-96,-26 26 0,26 0 0,-26-26 0,26 27 0,0-1 0,0 0 0,-26 0 0,27-26 0,-1 26 0,-26 1 0,26-27 0,0 26 0,0 0 0,1-26 0,-1 26 0,0 0 0,0-26 128,0 27-128,-26-1 0,27 0 0,-1 0 0,0-26 0,0 26 0,0 0 0,-26 1 0,26-1 0,1 0 0,-1 0 0,-26 0 0,26-26 0,-26 27 0,26-1 0,-26 0 0,0 0 0,26 0 0,-26 0 0,27 1 0,-27-27 0,26 26 0,-26 0 0,26 0 112,-26 0-112,26 1 0,-26-1 0,26 0 0,1 0 0,-27-26 0,26 26 112,-26 1-112,0-1 0,26-26 0,-26 26 0,26 0 0,-26-26 0,26 26 0,-26 0 0,26 1 0,1-1 0,-27 0 112,26 0-112,-26 0 0,26 1 0,-26-1 128,0 26-128,26-26 112,-26 0-112,26 1 96,-26-27-96,27 26 0,-27 0 112,0 0-112,26 0 0,-26 1 96,0-1-96,0 0 0,26 0 0,-26-26 96,0 26-96,0 1 0,26-1 0,-26-26 0,0 26 0,26 0 0,-26 0 0,0 0 0,27 1 0,-27-27 0,26 26 0,-26 0 0,26 0 128,0 0-128,-26-26 0,26 27 0,-26-1 0,0 0 0,27-26 0,-27 26 0,26 0 0,-26-26 0,0 26 0,26 1 0,-26-1 0,0 0 0,26 0 112,-26-26-112,0 26 0,0 1 0,0-1 0,26 0 0,-26-26 96,0 26-96,0 0 113,0-26-113,0 27 0,0-1 0,0-26 128,0 26-128,0-26 0,26 26 0,-26-26 0,0 0 0,0 26 0,0-26 0,0 26 0,0-26 0,0 27 0,27-27 112,-27 26-112,0-26 0,0 0 0,0 26 0,0-26 0,0 0 0,0 0 0,0 26 80,0-26-80,26 0 0,-26 26 0,0 1 0,0-1 80,0-26-80,0 26 0,0 0 0,0-26 112,0 0-112,0 26 0,0-26 0,0 0 0,0 0 0,0 27 0,0-27 0,0 0 0,0 0 0,0 0 0,0 26 0,0-26 0,0 0 0,0 26 0,0-26 0,0 0 0,0 26 0,0-26 0,0 26 0,0 0 112,0-26-112,0 0 0,0 27 0,0-27 0,0 0 0,0 26 0,0-26 0,0 0 0,0 0 0,0 0 0,0 0 0,0 0 0,0 26 0,0-26 0,0 0 0,0 0 0,0 0 0,0 0 0,0 0 0,0 26 0,0-26 0,0 0 0,0 0 0,0 26 0,0-26 0,0 0 0,0 0 0,0 0 0,0 0 0,0 27 0,0-27 0,0 0 0,0 0 0,0 0 0,0 0 0,0 0 0,0 0-112,0 0-80,0 0 0,0 0-257,26-27-319,-26 27-1537,0-26-1025</inkml:trace>
  <inkml:trace contextRef="#ctx0" brushRef="#br0" timeOffset="1">79 2462 2625,'0'0'208,"0"0"-208,0 0 240,0 0-240,0 0 241,0 0-241,0 0 0,0 26 176,0-26-176,0 0 192,0 0-192,0 0 208,0 26 16,0-26-224,0 0 176,0 0-16,-26 0 16,26 0-16,0 0-160,0 0 176,0 0 0,0 0-16,0 0 0,0 0 33,0 0-193,0 0 272,0 0-128,0 0 0,0 0 0,0 0 0,0 0 0,0 0 0,0 0 16,0 0-160,0 0 176,0 0-176,0 0 128,0 0-128,0 0 160,0 0-160,0 0 128,0 0 33,0 0-161,0 0 128,0 0-128,26 0 0,-26 0 0,0 0 128,0-26-128,0 26 0,0 0 0,0 0 0,0-26 0,0 26 0,26 0 0,-26 0 0,0-26 144,0 26-144,27 0 0,-27-26 0,26 26 0,-26 0 0,0-27 0,26 27 0,0 0 0,-26-26 0,26 26 0,-26-26 0,27 26 0,-1 0 0,0-26 0,0 26 0,0-26 0,0-1 0,1 27 0,-27-26 0,26 0 0,0 26 0,0-26 0,-26 0 0,26-1 0,-26 1 128,0 0-128,27 0 0,-27 26 0,26-26 0,0 0 0,-26 26 0,26-27 0,-26 1 0,26 26 0,1-26 0,-27 0 0,26 26 0,0-26 0,0-27 0,0 27 0,0 0 0,1 0 0,-1-1 128,0 1-128,0 0 0,0 0 0,1 26 0,-1-26 0,0-1 0,0 27 144,0-26-144,0 0 0,1 26 0,-1-26 0,0 0 0,0 26 0,-26-26 128,26-1-128,27 27 0,-27-26 0,0 26 0,0-26 0,1 0 0,-1 26 0,0-26 0,-26-1 0,26 1 0,0 26 0,0-26 128,-26 0-128,27 26 0,-1-26 0,-26-1 0,26 1 0,0 26 0,0-26 0,-26 0 0,27 26 0,-1-26 0,-26 0 0,26 26 0,0-27 0,0 1 0,1 26 0,-1-26 0,0 26 0,0-26 0,0 0 128,0 26-128,1-27 0,-1 1 0,0 0 0,-26 0 0,26 26 0,0-26 0,27-1 0,-27 1 128,0 26-128,0-26 0,27 0 0,-27 26 0,0-26 0,0 26 0,0-27 0,1 27 0,-27-26 0,26 26 0,0-26 0,0 26 0,-26-26 0,26 0 0,1 26 0,-1-26 0,0 26 0,-26-27 0,26 27 0,0-26 0,0 0 0,-26 26 0,27-26 0,-1 0 144,0-1-144,-26 27 0,26-26 0,0 26 0,1 0 0,-1 0 0,-26-26 0,26 26 0,0-26 0,-26 26 0,26-26 0,0-1 0,-26 27 0,27 0 0,-27-26 0,26 26 0,-26-26 0,0 26 0,26 0 0,-26 0 0,0-26 0,0 26 0,26 0 0,-26 0 0,26 0 0,-26-26 0,27 26 0,-27 0 0,26 0 0,-26-26 0,26 26 0,-26 0 0,26 0 0,-26 0 0,26-27 0,1 27 0,-27 0 0,0 0 0,26 0 0,-26 0 0,26-26 0,-26 26 0,26 0 0,-26 0 0,0 0 0,0 0 0,26 0 0,-26 0 0,0 0 0,0 0 0,26 0 0,-26 0 0,0 0 0,0 0 0,0 0 0,0 0 0,0 0 0,0 0 0,0 0 0,0 0 0,0 0 0,0 0 0,0 0 0,0 0 0,27 0 0,-27 0 0,0 0 0,0 0 0,0 0 0,0 0 0,0 0 0,0 0 0,0 0 0,0 0 0,0 0 0,0 0 0,0 0 0,-27 0 0,27 0 0,0 26 0,0-26 0,0 0 0,0 0-144,0 27-112,0-27-144,0 26-1313,0-26-304</inkml:trace>
  <inkml:trace contextRef="#ctx0" brushRef="#br0" timeOffset="2">3273 131 3314,'0'0'368,"0"0"64,0 0-256,0 0-16,0 0-160,0 0 176,26 0-176,-26 0 160,0-26-160,0 26 0,0 0 176,0 0-176,27 0 176,-27 0-176,0 0 160,0 0-160,0 0 160,26 0 33,-26 0-193,0 0 128,0 0 16,26 26-144,-26-26 144,0 0 0,26 0-144,-26 0 144,0 27 0,26-27-144,-26 0 144,0 0 0,27 26-144,-27-26 160,0 0 16,26 0-176,-26 26 128,26-26-128,-26 0 160,26 0-32,0 26-128,-26-26 161,26 0-161,-26 26 0,27-26 128,-27 0-128,26 27 0,-26-27 128,26 0-128,0 26 0,-26-26 144,26 26-144,1-26 0,-1 26 128,0-26-128,-26 26 0,26-26 0,-26 26 0,26-26 0,1 0 128,-27 27-128,26-27 0,0 0 0,-26 26 0,26-26 144,0 0-144,-26 26 0,26-26 128,-26 26-128,27-26 128,-27 26 0,26 1 0,-26-27 16,26 26-144,-26 0 112,26-26-112,0 26 128,-26 0-128,27 1 96,-1-1-96,0 0 0,0 0 0,0-26 112,1 26-112,-1 0 0,0-26 0,0 27 0,0-1 128,0 0-128,1-26 0,-27 26 0,26 0 0,0-26 0,0 27 145,0-27-145,1 26 0,-1-26 0,-26 26 0,26-26 0,0 26 0,0-26 0,1 26 0,-1 1 0,-26-1 0,26 0 144,0 26-144,0-26 0,-26-26 0,27 27 0,-1-27 0,0 26 0,0-26 112,0 0-112,0 26 0,1 0 0,-1-26 0,0 26 0,0 1 0,0-1 144,1 0-144,-1 0 0,0 0 0,-26-26 96,26 27 0,0-1-96,-26 0 128,27 0-128,-27 0 112,26 0-112,0 1 112,-26-1-112,26 0 112,0 0-112,0 0 0,-26 1 0,27-1 128,-27 0-128,26 0 0,-26 0 0,26 1 0,-26-27 0,26 26 0,0 0 112,-26 0-112,27-26 0,-1 26 0,-26 0 0,26 27 0,0-27 0,0 0 0,1 0 0,-1-26 0,-26 53 0,26-27 0,0 0 0,-26 0 0,26 27 0,-26-27 0,26 0 0,-26 26 0,27-25 96,-1-1-96,-26 26 0,0-26 0,26 27 112,0-27-112,-26 26 0,26-25 96,1 25-96,-1-26 0,0 0 96,-26 27-96,26-27 0,0 0 0,1 26 128,-1-25-128,0-1 0,0 0 0,0 26 112,-26-25-112,26-1 0,1 0 0,-27 26 0,26-26 0,-26 1 0,26-1 0,-26 0 96,26 26-96,0-25 0,-26-1 0,27 26 0,-27-26 0,26 1 0,0-1 0,-26 0 0,26 0 0,-26 0 0,26 0 0,1 1 0,-27-1 0,26 0 0,0 0 0,-26 0 0,26 1 0,0-1 0,-26 0 0,26 0 113,1 0-113,-27 27 0,26-27 0,-26 0 0,26 26 0,-26-25 0,26-1 0,-26 0 0,0 0 0,26 0 0,-26 1 0,0-1 0,27 0 0,-27 0 0,0 0 0,26 0 0,-26 1 0,26-27 0,-26 26 0,0 0 0,0 0 0,0 0 0,26 1 0,-26-27 0,0 26 0,0 0 0,0 0 0,26 0 0,-26 1 0,0-27 0,0 26 0,0 0 0,27 0 0,-27 0 128,0 0-128,0 1 0,26-1 0,-26 0 0,0 0 0,0 0 0,0 1 0,0-27 0,0 26 112,0 0-112,0-26 0,0 26 0,0-26 80,0 26-80,0 1 0,0-27 0,0 26 0,0 0 0,0-26 80,0 26-80,0-26 0,0 26 0,0-26 0,0 0 0,0 26 0,0-26 0,0 27 0,0-27 0,0 0 112,0 0-112,0 26 0,0-26 0,-26 0 0,26 0 0,0 0 0,0 26 0,0-26 0,0 0 0,0 0 0,0 0 0,0 0 0,0 0 0,0 0 0,0 0 0,0 0 0,0 0-112,0 0-48,0 0-289,0 0-191,-27 0-1649,27 26-1137</inkml:trace>
  <inkml:trace contextRef="#ctx0" brushRef="#br0" timeOffset="3">3614 6835 2833,'0'0'240,"0"0"177,0 0-417,0 0 0,0 0 0,0 0 192,0 0 16,0 0-208,0 0 400,0 0-240,0 0 16,0 0-16,0 0 192,0-26-192,0 26 0,0 0 33,0 0-193,0-26 128,0 26 16,0 0 0,0-27 0,0 27-144,26 0 144,-26-26 0,0 26-144,0 0 144,0 0 0,0-26 16,0 26-160,0 0 176,0 0-48,26 0 32,-26 0-32,0 0 33,0 0 95,0-26-112,0 26-16,0 0-128,0 0 272,0 0-144,0 0-128,0 0 128,0 0 0,0-26 0,0 26 16,0 0-144,0-27 112,0 27-112,26 0 128,-26 0-128,0-26 0,26 26 0,-26 0 0,27-26 96,-27 26-96,26-26 0,0 26 0,-26 0 0,26-26 0,0 26 0,0-27 0,-26 27 0,27-26 0,-1 26 0,0-26 0,0 26 0,-26-26 0,26 26 0,1-26 0,-1 26 0,0-27 0,0 1 0,27 26 0,-27-26 112,0 26-112,0-26 0,26 26 0,-25 0 0,-1-26 0,0 26 0,0-26 0,0 26 128,1-27-128,-1 27 0,0-26 0,0 0 145,0 26-145,1-26 0,-27 26 0,26-26 0,0 26 0,0-27 0,0 27 0,0-26 144,1 26-144,-1 0 0,-26-26 0,26 26 0,26-26 0,-25 26 0,-1 0 0,0-26 0,0-1 0,26 27 0,-25-26 0,25 0 0,-26 0 0,27 0 0,-1-1 0,-26 27 0,27-26 0,-27 26 0,0-26 0,0 26 0,0-26 0,0 26 0,1-26 0,-1 26 0,0 0 0,0-27 0,0 27 0,1 0 0,-1-26 112,26 26-112,-26-26 0,0 26 0,1-26 0,25 26 0,-26-26 144,0 26-144,1-26 0,-1 26 0,26 0 0,-26-27 0,1 27 0,-1 0 0,0 0 96,0 0-96,0 0 0,0 0 96,1 0-96,-1 0 128,0 0-128,0 0 0,0 0 0,1 0 112,-1 0-112,0-26 0,0 26 0,0 0 0,0 0 0,-26 0 0,27-26 0,-1 26 112,0-26-112,-26 26 0,26-26 0,0 26 0,-26 0 0,27 0 0,-1 0 0,-26-27 0,26 27 0,-26 0 0,26 0 112,0 0-112,-26 0 0,27 0 0,-1 0 0,-26 0 0,26 0 0,-26 0 0,0 0 0,26 0 0,-26 0 0,26 0 0,-26 0 0,26 0 0,-26 0 0,27 0 0,-27 0 0,0 0 0,0 0 0,0 0 0,0 0 0,26 0 0,-26 0 0,0 0 128,0 0-128,0 0 0,0 0 0,0 0 0,0 0 112,0 0-112,0 0 0,0 0 0,0 0 0,0 0 0,0 27 0,0-27 0,0 0 96,0 0-96,0 0 0,0 0 0,0 0 112,0 0-112,0 0 0,0 0 96,0 0-96,0 0 0,0 0 0,0 0 0,0 26 0,0-26 96,0 0-96,0 0 0,0 0 0,0-26 0,0 52 0,0-52 0,0 26 0,0 0 0,0 0 0,0 0 0,0 0 0,0 0 0,0 0 0,0 0-96,0 0 0,0 0-112,0 0-368,0 0-1665,0 0-817</inkml:trace>
  <inkml:trace contextRef="#ctx0" brushRef="#br0" timeOffset="4">3601 6835 2833,'0'0'240,"0"0"177,0 0-417,0 0 192,0 0 16,0 0 16,0 0-48,0 0-176,-39 0 160,39 39-160,0-39 176,0 0-176,0 0 160,0 0-160,0 0 176,0 0-176,0 0 176,0 0-16,0 39-160,0-39 160,0 0-160,0 0 193,-39 0-193,39 0 128,0 40-128,0-40 144,0 0-144,0 39 144,0-39-144,0 0 144,-39 0-144,39 0 0,0 0 0,0 0 0,0 0 144,0 0-144,0 0 0,0 0 0,0 0 0,0 0 0,0 0-144,0-39 0,0 39-465,0 0-223,0 0-112</inkml:trace>
  <inkml:trace contextRef="#ctx0" brushRef="#br0" timeOffset="5">3562 6874 3682,'0'0'608,"0"0"64,0 0-336,0 0 17,-39 0-225,39 0 16,0 0 0,0 0 0,0 0-144,-39-39 144,39 39-144,0 0 144,0 0-144,0 0 0,0 0 0,0 0 0,39 0-144,-39 0 0,0 0 0,0 0 0,0 0-321,39 0-367,-39 0-112</inkml:trace>
  <inkml:trace contextRef="#ctx0" brushRef="#br0" timeOffset="6">3457 7005 3314,'0'0'176,"0"0"224,0 0-176,0 0-48,0 0-176,0 0 160,0 0-160,0-39 0,0 39-336,40-39-96,-40-1-177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9T16:59:07.215"/>
    </inkml:context>
    <inkml:brush xml:id="br0">
      <inkml:brushProperty name="width" value="0.13333" units="cm"/>
      <inkml:brushProperty name="height" value="0.13333" units="cm"/>
      <inkml:brushProperty name="color" value="#E71224"/>
    </inkml:brush>
  </inkml:definitions>
  <inkml:trace contextRef="#ctx0" brushRef="#br0">0 2383 5458,'0'27'193,"0"-27"-193,0 26 272,0-26 16,0 0-144,0 0 0,27 0 0,-27 0-144,0 0 144,0 0 16,26 0-160,-26 0 176,0 0-48,0 0-128,26 0 160,-26 26-160,0-26 128,0 0 33,0 0-161,26 0 128,-26 0-128,0 26 128,0-26-128,0 0 144,26 0-144,-26 0 128,0 0-128,26 0 0,-26 26 128,0-26 16,27 0-144,-27 0 128,26 0 0,-26-26-128,26 26 0,0 0 128,0 0-128,-26 0 0,27 0 0,-1 0 0,0 0 128,0 0-128,-26 0 0,26 0 0,-26 0 0,27 0 0,-27 0 0,26 0 144,-26 0-144,26 0 0,-26 0 0,26 0 0,-26 0 0,26 0 0,-26 26 0,27-26 0,-27 0 0,26 0 112,-26 0-112,26 0 0,-26 0 0,26 0 0,-26 0 128,26 26-128,-26-26 0,26 0 96,-26 27 16,0-1-112,27 0 128,-27 0 17,0 0-145,26-26 0,0 27 144,-26-1-144,26 0 0,0-26 0,-26 26 0,27 0 0,-1-26 0,0 27 112,-26-1-112,52-26 0,-25 26 0,-1-26 0,-26 0 0,26 26 0,0-26 0,-26 0 0,26 0 0,-26 26 0,26-26 0,1 0 0,-27 26 0,26-26 0,-26 27 0,26-27 0,-26 26 0,26-26 0,-26 26 0,26-26 0,-26 26 0,27 0 144,-27-26-144,26 27 0,0-1 0,-26-26 0,26 26 0,0-26 0,-26 26 0,27-26 0,-1 26 0,-26 0 0,26-26 0,-26 27 0,26-27 0,-26 26 0,26 0 0,-26-26 0,0 26 0,26-26 0,-26 26 0,27-26 96,-1 0-96,-26 27 0,26-27 0,-26 26 0,26-26 0,-26 0 0,26 26 0,-26-26 0,27 0 0,-27 26 0,26-26 0,-26 0 0,0 0 0,26 0 0,-26 26 0,26 1 0,-26-27 0,26 26 0,-26-26 0,27 26 0,-27 0 96,26-26-96,-26 26 0,26 0 0,-26-26 0,26 27 0,0-1 0,0 0 0,-26 0 0,27-26 0,-1 26 0,-26 1 0,26-27 0,0 26 0,0 0 0,1-26 0,-1 26 0,0 0 0,0-26 128,0 27-128,-26-1 0,27 0 0,-1 0 0,0-26 0,0 26 0,0 0 0,-26 1 0,26-1 0,1 0 0,-1 0 0,-26 0 0,26-26 0,-26 27 0,26-1 0,-26 0 0,0 0 0,26 0 0,-26 0 0,27 1 0,-27-27 0,26 26 0,-26 0 0,26 0 112,-26 0-112,26 1 0,-26-1 0,26 0 0,1 0 0,-27-26 0,26 26 112,-26 1-112,0-1 0,26-26 0,-26 26 0,26 0 0,-26-26 0,26 26 0,-26 0 0,26 1 0,1-1 0,-27 0 112,26 0-112,-26 0 0,26 1 0,-26-1 128,0 26-128,26-26 112,-26 0-112,26 1 96,-26-27-96,27 26 0,-27 0 112,0 0-112,26 0 0,-26 1 96,0-1-96,0 0 0,26 0 0,-26-26 96,0 26-96,0 1 0,26-1 0,-26-26 0,0 26 0,26 0 0,-26 0 0,0 0 0,27 1 0,-27-27 0,26 26 0,-26 0 0,26 0 128,0 0-128,-26-26 0,26 27 0,-26-1 0,0 0 0,27-26 0,-27 26 0,26 0 0,-26-26 0,0 26 0,26 1 0,-26-1 0,0 0 0,26 0 112,-26-26-112,0 26 0,0 1 0,0-1 0,26 0 0,-26-26 96,0 26-96,0 0 113,0-26-113,0 27 0,0-1 0,0-26 128,0 26-128,0-26 0,26 26 0,-26-26 0,0 0 0,0 26 0,0-26 0,0 26 0,0-26 0,0 27 0,27-27 112,-27 26-112,0-26 0,0 0 0,0 26 0,0-26 0,0 0 0,0 0 0,0 26 80,0-26-80,26 0 0,-26 26 0,0 1 0,0-1 80,0-26-80,0 26 0,0 0 0,0-26 112,0 0-112,0 26 0,0-26 0,0 0 0,0 0 0,0 27 0,0-27 0,0 0 0,0 0 0,0 0 0,0 26 0,0-26 0,0 0 0,0 26 0,0-26 0,0 0 0,0 26 0,0-26 0,0 26 0,0 0 112,0-26-112,0 0 0,0 27 0,0-27 0,0 0 0,0 26 0,0-26 0,0 0 0,0 0 0,0 0 0,0 0 0,0 0 0,0 26 0,0-26 0,0 0 0,0 0 0,0 0 0,0 0 0,0 0 0,0 26 0,0-26 0,0 0 0,0 0 0,0 26 0,0-26 0,0 0 0,0 0 0,0 0 0,0 0 0,0 27 0,0-27 0,0 0 0,0 0 0,0 0 0,0 0 0,0 0 0,0 0-112,0 0-80,0 0 0,0 0-257,26-27-319,-26 27-1537,0-26-1025</inkml:trace>
  <inkml:trace contextRef="#ctx0" brushRef="#br0" timeOffset="1">79 2462 2625,'0'0'208,"0"0"-208,0 0 240,0 0-240,0 0 241,0 0-241,0 0 0,0 26 176,0-26-176,0 0 192,0 0-192,0 0 208,0 26 16,0-26-224,0 0 176,0 0-16,-26 0 16,26 0-16,0 0-160,0 0 176,0 0 0,0 0-16,0 0 0,0 0 33,0 0-193,0 0 272,0 0-128,0 0 0,0 0 0,0 0 0,0 0 0,0 0 0,0 0 16,0 0-160,0 0 176,0 0-176,0 0 128,0 0-128,0 0 160,0 0-160,0 0 128,0 0 33,0 0-161,0 0 128,0 0-128,26 0 0,-26 0 0,0 0 128,0-26-128,0 26 0,0 0 0,0 0 0,0-26 0,0 26 0,26 0 0,-26 0 0,0-26 144,0 26-144,27 0 0,-27-26 0,26 26 0,-26 0 0,0-27 0,26 27 0,0 0 0,-26-26 0,26 26 0,-26-26 0,27 26 0,-1 0 0,0-26 0,0 26 0,0-26 0,0-1 0,1 27 0,-27-26 0,26 0 0,0 26 0,0-26 0,-26 0 0,26-1 0,-26 1 128,0 0-128,27 0 0,-27 26 0,26-26 0,0 0 0,-26 26 0,26-27 0,-26 1 0,26 26 0,1-26 0,-27 0 0,26 26 0,0-26 0,0-27 0,0 27 0,0 0 0,1 0 0,-1-1 128,0 1-128,0 0 0,0 0 0,1 26 0,-1-26 0,0-1 0,0 27 144,0-26-144,0 0 0,1 26 0,-1-26 0,0 0 0,0 26 0,-26-26 128,26-1-128,27 27 0,-27-26 0,0 26 0,0-26 0,1 0 0,-1 26 0,0-26 0,-26-1 0,26 1 0,0 26 0,0-26 128,-26 0-128,27 26 0,-1-26 0,-26-1 0,26 1 0,0 26 0,0-26 0,-26 0 0,27 26 0,-1-26 0,-26 0 0,26 26 0,0-27 0,0 1 0,1 26 0,-1-26 0,0 26 0,0-26 0,0 0 128,0 26-128,1-27 0,-1 1 0,0 0 0,-26 0 0,26 26 0,0-26 0,27-1 0,-27 1 128,0 26-128,0-26 0,27 0 0,-27 26 0,0-26 0,0 26 0,0-27 0,1 27 0,-27-26 0,26 26 0,0-26 0,0 26 0,-26-26 0,26 0 0,1 26 0,-1-26 0,0 26 0,-26-27 0,26 27 0,0-26 0,0 0 0,-26 26 0,27-26 0,-1 0 144,0-1-144,-26 27 0,26-26 0,0 26 0,1 0 0,-1 0 0,-26-26 0,26 26 0,0-26 0,-26 26 0,26-26 0,0-1 0,-26 27 0,27 0 0,-27-26 0,26 26 0,-26-26 0,0 26 0,26 0 0,-26 0 0,0-26 0,0 26 0,26 0 0,-26 0 0,26 0 0,-26-26 0,27 26 0,-27 0 0,26 0 0,-26-26 0,26 26 0,-26 0 0,26 0 0,-26 0 0,26-27 0,1 27 0,-27 0 0,0 0 0,26 0 0,-26 0 0,26-26 0,-26 26 0,26 0 0,-26 0 0,0 0 0,0 0 0,26 0 0,-26 0 0,0 0 0,0 0 0,26 0 0,-26 0 0,0 0 0,0 0 0,0 0 0,0 0 0,0 0 0,0 0 0,0 0 0,0 0 0,0 0 0,0 0 0,0 0 0,0 0 0,27 0 0,-27 0 0,0 0 0,0 0 0,0 0 0,0 0 0,0 0 0,0 0 0,0 0 0,0 0 0,0 0 0,0 0 0,0 0 0,-27 0 0,27 0 0,0 26 0,0-26 0,0 0 0,0 0-144,0 27-112,0-27-144,0 26-1313,0-26-304</inkml:trace>
  <inkml:trace contextRef="#ctx0" brushRef="#br0" timeOffset="2">3273 131 3314,'0'0'368,"0"0"64,0 0-256,0 0-16,0 0-160,0 0 176,26 0-176,-26 0 160,0-26-160,0 26 0,0 0 176,0 0-176,27 0 176,-27 0-176,0 0 160,0 0-160,0 0 160,26 0 33,-26 0-193,0 0 128,0 0 16,26 26-144,-26-26 144,0 0 0,26 0-144,-26 0 144,0 27 0,26-27-144,-26 0 144,0 0 0,27 26-144,-27-26 160,0 0 16,26 0-176,-26 26 128,26-26-128,-26 0 160,26 0-32,0 26-128,-26-26 161,26 0-161,-26 26 0,27-26 128,-27 0-128,26 27 0,-26-27 128,26 0-128,0 26 0,-26-26 144,26 26-144,1-26 0,-1 26 128,0-26-128,-26 26 0,26-26 0,-26 26 0,26-26 0,1 0 128,-27 27-128,26-27 0,0 0 0,-26 26 0,26-26 144,0 0-144,-26 26 0,26-26 128,-26 26-128,27-26 128,-27 26 0,26 1 0,-26-27 16,26 26-144,-26 0 112,26-26-112,0 26 128,-26 0-128,27 1 96,-1-1-96,0 0 0,0 0 0,0-26 112,1 26-112,-1 0 0,0-26 0,0 27 0,0-1 128,0 0-128,1-26 0,-27 26 0,26 0 0,0-26 0,0 27 145,0-27-145,1 26 0,-1-26 0,-26 26 0,26-26 0,0 26 0,0-26 0,1 26 0,-1 1 0,-26-1 0,26 0 144,0 26-144,0-26 0,-26-26 0,27 27 0,-1-27 0,0 26 0,0-26 112,0 0-112,0 26 0,1 0 0,-1-26 0,0 26 0,0 1 0,0-1 144,1 0-144,-1 0 0,0 0 0,-26-26 96,26 27 0,0-1-96,-26 0 128,27 0-128,-27 0 112,26 0-112,0 1 112,-26-1-112,26 0 112,0 0-112,0 0 0,-26 1 0,27-1 128,-27 0-128,26 0 0,-26 0 0,26 1 0,-26-27 0,26 26 0,0 0 112,-26 0-112,27-26 0,-1 26 0,-26 0 0,26 27 0,0-27 0,0 0 0,1 0 0,-1-26 0,-26 53 0,26-27 0,0 0 0,-26 0 0,26 27 0,-26-27 0,26 0 0,-26 26 0,27-25 96,-1-1-96,-26 26 0,0-26 0,26 27 112,0-27-112,-26 26 0,26-25 96,1 25-96,-1-26 0,0 0 96,-26 27-96,26-27 0,0 0 0,1 26 128,-1-25-128,0-1 0,0 0 0,0 26 112,-26-25-112,26-1 0,1 0 0,-27 26 0,26-26 0,-26 1 0,26-1 0,-26 0 96,26 26-96,0-25 0,-26-1 0,27 26 0,-27-26 0,26 1 0,0-1 0,-26 0 0,26 0 0,-26 0 0,26 0 0,1 1 0,-27-1 0,26 0 0,0 0 0,-26 0 0,26 1 0,0-1 0,-26 0 0,26 0 113,1 0-113,-27 27 0,26-27 0,-26 0 0,26 26 0,-26-25 0,26-1 0,-26 0 0,0 0 0,26 0 0,-26 1 0,0-1 0,27 0 0,-27 0 0,0 0 0,26 0 0,-26 1 0,26-27 0,-26 26 0,0 0 0,0 0 0,0 0 0,26 1 0,-26-27 0,0 26 0,0 0 0,0 0 0,26 0 0,-26 1 0,0-27 0,0 26 0,0 0 0,27 0 0,-27 0 128,0 0-128,0 1 0,26-1 0,-26 0 0,0 0 0,0 0 0,0 1 0,0-27 0,0 26 112,0 0-112,0-26 0,0 26 0,0-26 80,0 26-80,0 1 0,0-27 0,0 26 0,0 0 0,0-26 80,0 26-80,0-26 0,0 26 0,0-26 0,0 0 0,0 26 0,0-26 0,0 27 0,0-27 0,0 0 112,0 0-112,0 26 0,0-26 0,-26 0 0,26 0 0,0 0 0,0 26 0,0-26 0,0 0 0,0 0 0,0 0 0,0 0 0,0 0 0,0 0 0,0 0 0,0 0 0,0 0-112,0 0-48,0 0-289,0 0-191,-27 0-1649,27 26-1137</inkml:trace>
  <inkml:trace contextRef="#ctx0" brushRef="#br0" timeOffset="3">3614 6835 2833,'0'0'240,"0"0"177,0 0-417,0 0 0,0 0 0,0 0 192,0 0 16,0 0-208,0 0 400,0 0-240,0 0 16,0 0-16,0 0 192,0-26-192,0 26 0,0 0 33,0 0-193,0-26 128,0 26 16,0 0 0,0-27 0,0 27-144,26 0 144,-26-26 0,0 26-144,0 0 144,0 0 0,0-26 16,0 26-160,0 0 176,0 0-48,26 0 32,-26 0-32,0 0 33,0 0 95,0-26-112,0 26-16,0 0-128,0 0 272,0 0-144,0 0-128,0 0 128,0 0 0,0-26 0,0 26 16,0 0-144,0-27 112,0 27-112,26 0 128,-26 0-128,0-26 0,26 26 0,-26 0 0,27-26 96,-27 26-96,26-26 0,0 26 0,-26 0 0,26-26 0,0 26 0,0-27 0,-26 27 0,27-26 0,-1 26 0,0-26 0,0 26 0,-26-26 0,26 26 0,1-26 0,-1 26 0,0-27 0,0 1 0,27 26 0,-27-26 112,0 26-112,0-26 0,26 26 0,-25 0 0,-1-26 0,0 26 0,0-26 0,0 26 128,1-27-128,-1 27 0,0-26 0,0 0 145,0 26-145,1-26 0,-27 26 0,26-26 0,0 26 0,0-27 0,0 27 0,0-26 144,1 26-144,-1 0 0,-26-26 0,26 26 0,26-26 0,-25 26 0,-1 0 0,0-26 0,0-1 0,26 27 0,-25-26 0,25 0 0,-26 0 0,27 0 0,-1-1 0,-26 27 0,27-26 0,-27 26 0,0-26 0,0 26 0,0-26 0,0 26 0,1-26 0,-1 26 0,0 0 0,0-27 0,0 27 0,1 0 0,-1-26 112,26 26-112,-26-26 0,0 26 0,1-26 0,25 26 0,-26-26 144,0 26-144,1-26 0,-1 26 0,26 0 0,-26-27 0,1 27 0,-1 0 0,0 0 96,0 0-96,0 0 0,0 0 96,1 0-96,-1 0 128,0 0-128,0 0 0,0 0 0,1 0 112,-1 0-112,0-26 0,0 26 0,0 0 0,0 0 0,-26 0 0,27-26 0,-1 26 112,0-26-112,-26 26 0,26-26 0,0 26 0,-26 0 0,27 0 0,-1 0 0,-26-27 0,26 27 0,-26 0 0,26 0 112,0 0-112,-26 0 0,27 0 0,-1 0 0,-26 0 0,26 0 0,-26 0 0,0 0 0,26 0 0,-26 0 0,26 0 0,-26 0 0,26 0 0,-26 0 0,27 0 0,-27 0 0,0 0 0,0 0 0,0 0 0,0 0 0,26 0 0,-26 0 0,0 0 128,0 0-128,0 0 0,0 0 0,0 0 0,0 0 112,0 0-112,0 0 0,0 0 0,0 0 0,0 0 0,0 27 0,0-27 0,0 0 96,0 0-96,0 0 0,0 0 0,0 0 112,0 0-112,0 0 0,0 0 96,0 0-96,0 0 0,0 0 0,0 0 0,0 26 0,0-26 96,0 0-96,0 0 0,0 0 0,0-26 0,0 52 0,0-52 0,0 26 0,0 0 0,0 0 0,0 0 0,0 0 0,0 0 0,0 0 0,0 0-96,0 0 0,0 0-112,0 0-368,0 0-1665,0 0-817</inkml:trace>
  <inkml:trace contextRef="#ctx0" brushRef="#br0" timeOffset="4">3601 6835 2833,'0'0'240,"0"0"177,0 0-417,0 0 192,0 0 16,0 0 16,0 0-48,0 0-176,-39 0 160,39 39-160,0-39 176,0 0-176,0 0 160,0 0-160,0 0 176,0 0-176,0 0 176,0 0-16,0 39-160,0-39 160,0 0-160,0 0 193,-39 0-193,39 0 128,0 40-128,0-40 144,0 0-144,0 39 144,0-39-144,0 0 144,-39 0-144,39 0 0,0 0 0,0 0 0,0 0 144,0 0-144,0 0 0,0 0 0,0 0 0,0 0 0,0 0-144,0-39 0,0 39-465,0 0-223,0 0-112</inkml:trace>
  <inkml:trace contextRef="#ctx0" brushRef="#br0" timeOffset="5">3562 6874 3682,'0'0'608,"0"0"64,0 0-336,0 0 17,-39 0-225,39 0 16,0 0 0,0 0 0,0 0-144,-39-39 144,39 39-144,0 0 144,0 0-144,0 0 0,0 0 0,0 0 0,39 0-144,-39 0 0,0 0 0,0 0 0,0 0-321,39 0-367,-39 0-112</inkml:trace>
  <inkml:trace contextRef="#ctx0" brushRef="#br0" timeOffset="6">3457 7005 3314,'0'0'176,"0"0"224,0 0-176,0 0-48,0 0-176,0 0 160,0 0-160,0-39 0,0 39-336,40-39-96,-40-1-177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729C1-8BB7-4013-BA88-50085BFC7CE9}" type="datetimeFigureOut">
              <a:rPr lang="en-US" smtClean="0"/>
              <a:t>11/10/2017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DE324-FFD4-40AC-9347-EB976FD9F4E2}" type="slidenum">
              <a:rPr lang="en-US" smtClean="0"/>
              <a:t>‹#›</a:t>
            </a:fld>
            <a:endParaRPr lang="en-US"/>
          </a:p>
        </p:txBody>
      </p:sp>
    </p:spTree>
    <p:extLst>
      <p:ext uri="{BB962C8B-B14F-4D97-AF65-F5344CB8AC3E}">
        <p14:creationId xmlns:p14="http://schemas.microsoft.com/office/powerpoint/2010/main" val="2165677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DNN Generalization has been a recent hot topic – my aim is to give an overview of one aspect of it – its interplay with optimization.</a:t>
            </a:r>
          </a:p>
          <a:p>
            <a:r>
              <a:rPr lang="en-US" dirty="0"/>
              <a:t>Current state: there are several loose ends.</a:t>
            </a:r>
          </a:p>
          <a:p>
            <a:r>
              <a:rPr lang="en-US" dirty="0"/>
              <a:t>Typical of the DNN area – many (possibly conflicting) empirical works have shown up in this early stage. We need to wait for a year or more to see a clear picture.</a:t>
            </a:r>
          </a:p>
          <a:p>
            <a:r>
              <a:rPr lang="en-US" dirty="0"/>
              <a:t>Optimization refers to Training. The talk will be mostly about the role of the optimization method on the final generalization. </a:t>
            </a:r>
          </a:p>
          <a:p>
            <a:r>
              <a:rPr lang="en-US" dirty="0"/>
              <a:t>More specifically, in highly non-linear and non-convex over-parametrized systems (this is the case in most powerful DNNs employed recently in applications) can some optimization methods have the potential to consistently lead to solutions with great generalization? </a:t>
            </a:r>
          </a:p>
          <a:p>
            <a:r>
              <a:rPr lang="en-US" dirty="0"/>
              <a:t>The natural follow up question is: how can optimization methods be modified so that generalization is better and also easier to attain. So there is an interplay.</a:t>
            </a:r>
          </a:p>
        </p:txBody>
      </p:sp>
      <p:sp>
        <p:nvSpPr>
          <p:cNvPr id="4" name="Slide Number Placeholder 3"/>
          <p:cNvSpPr>
            <a:spLocks noGrp="1"/>
          </p:cNvSpPr>
          <p:nvPr>
            <p:ph type="sldNum" sz="quarter" idx="10"/>
          </p:nvPr>
        </p:nvSpPr>
        <p:spPr/>
        <p:txBody>
          <a:bodyPr/>
          <a:lstStyle/>
          <a:p>
            <a:fld id="{D24DE324-FFD4-40AC-9347-EB976FD9F4E2}" type="slidenum">
              <a:rPr lang="en-US" smtClean="0"/>
              <a:t>1</a:t>
            </a:fld>
            <a:endParaRPr lang="en-US"/>
          </a:p>
        </p:txBody>
      </p:sp>
    </p:spTree>
    <p:extLst>
      <p:ext uri="{BB962C8B-B14F-4D97-AF65-F5344CB8AC3E}">
        <p14:creationId xmlns:p14="http://schemas.microsoft.com/office/powerpoint/2010/main" val="774478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start with something simple such as kernel methods and analyze the over-parametrized case.</a:t>
            </a:r>
          </a:p>
          <a:p>
            <a:r>
              <a:rPr lang="en-US" dirty="0"/>
              <a:t>This part is from Ben </a:t>
            </a:r>
            <a:r>
              <a:rPr lang="en-US" dirty="0" err="1"/>
              <a:t>Recht</a:t>
            </a:r>
            <a:r>
              <a:rPr lang="en-US" dirty="0"/>
              <a:t> ICLR 2017 Talk slides with added comments from me – that, </a:t>
            </a:r>
            <a:r>
              <a:rPr lang="en-US" dirty="0" err="1"/>
              <a:t>minmum</a:t>
            </a:r>
            <a:r>
              <a:rPr lang="en-US" dirty="0"/>
              <a:t> norm property is nothing special to sgd.</a:t>
            </a:r>
          </a:p>
        </p:txBody>
      </p:sp>
      <p:sp>
        <p:nvSpPr>
          <p:cNvPr id="4" name="Slide Number Placeholder 3"/>
          <p:cNvSpPr>
            <a:spLocks noGrp="1"/>
          </p:cNvSpPr>
          <p:nvPr>
            <p:ph type="sldNum" sz="quarter" idx="10"/>
          </p:nvPr>
        </p:nvSpPr>
        <p:spPr/>
        <p:txBody>
          <a:bodyPr/>
          <a:lstStyle/>
          <a:p>
            <a:fld id="{D24DE324-FFD4-40AC-9347-EB976FD9F4E2}" type="slidenum">
              <a:rPr lang="en-US" smtClean="0"/>
              <a:t>10</a:t>
            </a:fld>
            <a:endParaRPr lang="en-US"/>
          </a:p>
        </p:txBody>
      </p:sp>
    </p:spTree>
    <p:extLst>
      <p:ext uri="{BB962C8B-B14F-4D97-AF65-F5344CB8AC3E}">
        <p14:creationId xmlns:p14="http://schemas.microsoft.com/office/powerpoint/2010/main" val="312174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its clean linear set up, this approach using margin-based capacity control works magically for kernel methods. In DNNs, the processing goes through many complex layers of nonlinear operation and hence, doing a similar control of capacity is non-trivial. This is a current hot area of research – some of those works are strongly motivated by the “flatness” criteria that we will discuss in this talk. In a crude sense, this “flatness” plays a role similar to “margin”.</a:t>
            </a:r>
          </a:p>
          <a:p>
            <a:endParaRPr lang="en-US" dirty="0"/>
          </a:p>
          <a:p>
            <a:r>
              <a:rPr lang="en-US" dirty="0"/>
              <a:t>The generalization error bound is theoretical. In practice, error on a validation set is used to tune lambda.</a:t>
            </a:r>
          </a:p>
        </p:txBody>
      </p:sp>
      <p:sp>
        <p:nvSpPr>
          <p:cNvPr id="4" name="Slide Number Placeholder 3"/>
          <p:cNvSpPr>
            <a:spLocks noGrp="1"/>
          </p:cNvSpPr>
          <p:nvPr>
            <p:ph type="sldNum" sz="quarter" idx="10"/>
          </p:nvPr>
        </p:nvSpPr>
        <p:spPr/>
        <p:txBody>
          <a:bodyPr/>
          <a:lstStyle/>
          <a:p>
            <a:fld id="{D24DE324-FFD4-40AC-9347-EB976FD9F4E2}" type="slidenum">
              <a:rPr lang="en-US" smtClean="0"/>
              <a:t>11</a:t>
            </a:fld>
            <a:endParaRPr lang="en-US"/>
          </a:p>
        </p:txBody>
      </p:sp>
    </p:spTree>
    <p:extLst>
      <p:ext uri="{BB962C8B-B14F-4D97-AF65-F5344CB8AC3E}">
        <p14:creationId xmlns:p14="http://schemas.microsoft.com/office/powerpoint/2010/main" val="4038285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12</a:t>
            </a:fld>
            <a:endParaRPr lang="en-US"/>
          </a:p>
        </p:txBody>
      </p:sp>
    </p:spTree>
    <p:extLst>
      <p:ext uri="{BB962C8B-B14F-4D97-AF65-F5344CB8AC3E}">
        <p14:creationId xmlns:p14="http://schemas.microsoft.com/office/powerpoint/2010/main" val="180285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with kernels, when we say SGD we are talking about SGD in the feature space – so, the implementation has to be done via updating of alphas.</a:t>
            </a:r>
          </a:p>
          <a:p>
            <a:r>
              <a:rPr lang="en-US" dirty="0"/>
              <a:t>Zero regularization is same as hard margin, for classification.</a:t>
            </a:r>
          </a:p>
        </p:txBody>
      </p:sp>
      <p:sp>
        <p:nvSpPr>
          <p:cNvPr id="4" name="Slide Number Placeholder 3"/>
          <p:cNvSpPr>
            <a:spLocks noGrp="1"/>
          </p:cNvSpPr>
          <p:nvPr>
            <p:ph type="sldNum" sz="quarter" idx="10"/>
          </p:nvPr>
        </p:nvSpPr>
        <p:spPr/>
        <p:txBody>
          <a:bodyPr/>
          <a:lstStyle/>
          <a:p>
            <a:fld id="{D24DE324-FFD4-40AC-9347-EB976FD9F4E2}" type="slidenum">
              <a:rPr lang="en-US" smtClean="0"/>
              <a:t>13</a:t>
            </a:fld>
            <a:endParaRPr lang="en-US"/>
          </a:p>
        </p:txBody>
      </p:sp>
    </p:spTree>
    <p:extLst>
      <p:ext uri="{BB962C8B-B14F-4D97-AF65-F5344CB8AC3E}">
        <p14:creationId xmlns:p14="http://schemas.microsoft.com/office/powerpoint/2010/main" val="370361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Repeating what we said earlier: We are not saying here that zero regularization gives the optimal performance.</a:t>
            </a:r>
          </a:p>
        </p:txBody>
      </p:sp>
      <p:sp>
        <p:nvSpPr>
          <p:cNvPr id="4" name="Slide Number Placeholder 3"/>
          <p:cNvSpPr>
            <a:spLocks noGrp="1"/>
          </p:cNvSpPr>
          <p:nvPr>
            <p:ph type="sldNum" sz="quarter" idx="10"/>
          </p:nvPr>
        </p:nvSpPr>
        <p:spPr/>
        <p:txBody>
          <a:bodyPr/>
          <a:lstStyle/>
          <a:p>
            <a:fld id="{D24DE324-FFD4-40AC-9347-EB976FD9F4E2}" type="slidenum">
              <a:rPr lang="en-US" smtClean="0"/>
              <a:t>14</a:t>
            </a:fld>
            <a:endParaRPr lang="en-US"/>
          </a:p>
        </p:txBody>
      </p:sp>
    </p:spTree>
    <p:extLst>
      <p:ext uri="{BB962C8B-B14F-4D97-AF65-F5344CB8AC3E}">
        <p14:creationId xmlns:p14="http://schemas.microsoft.com/office/powerpoint/2010/main" val="298471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15</a:t>
            </a:fld>
            <a:endParaRPr lang="en-US"/>
          </a:p>
        </p:txBody>
      </p:sp>
    </p:spTree>
    <p:extLst>
      <p:ext uri="{BB962C8B-B14F-4D97-AF65-F5344CB8AC3E}">
        <p14:creationId xmlns:p14="http://schemas.microsoft.com/office/powerpoint/2010/main" val="84052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red line of ALL possible minima of E. It is a manifold of size (p-n) where p is the number of parameters and n is the number of examples. The corresponding entity in DNNs is a nonlinear manifold of the same dimension.</a:t>
            </a:r>
          </a:p>
        </p:txBody>
      </p:sp>
      <p:sp>
        <p:nvSpPr>
          <p:cNvPr id="4" name="Slide Number Placeholder 3"/>
          <p:cNvSpPr>
            <a:spLocks noGrp="1"/>
          </p:cNvSpPr>
          <p:nvPr>
            <p:ph type="sldNum" sz="quarter" idx="10"/>
          </p:nvPr>
        </p:nvSpPr>
        <p:spPr/>
        <p:txBody>
          <a:bodyPr/>
          <a:lstStyle/>
          <a:p>
            <a:fld id="{D24DE324-FFD4-40AC-9347-EB976FD9F4E2}" type="slidenum">
              <a:rPr lang="en-US" smtClean="0"/>
              <a:t>16</a:t>
            </a:fld>
            <a:endParaRPr lang="en-US"/>
          </a:p>
        </p:txBody>
      </p:sp>
    </p:spTree>
    <p:extLst>
      <p:ext uri="{BB962C8B-B14F-4D97-AF65-F5344CB8AC3E}">
        <p14:creationId xmlns:p14="http://schemas.microsoft.com/office/powerpoint/2010/main" val="3004183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 structure (Loss as a function of weights) is a lot more complex in DNNs (compared to linear solutions), and that too, in over-parametrized DNNs. Bad local minima (minima with high loss values), Good local minima (minima with small loss values); also, just because the loss value if very small (say, even a global min) it doesn’t mean it is a good place to be for great generalization; what seems more important is to be at places where loss is decently small and also has a flat behavior.</a:t>
            </a:r>
          </a:p>
        </p:txBody>
      </p:sp>
      <p:sp>
        <p:nvSpPr>
          <p:cNvPr id="4" name="Slide Number Placeholder 3"/>
          <p:cNvSpPr>
            <a:spLocks noGrp="1"/>
          </p:cNvSpPr>
          <p:nvPr>
            <p:ph type="sldNum" sz="quarter" idx="10"/>
          </p:nvPr>
        </p:nvSpPr>
        <p:spPr/>
        <p:txBody>
          <a:bodyPr/>
          <a:lstStyle/>
          <a:p>
            <a:fld id="{D24DE324-FFD4-40AC-9347-EB976FD9F4E2}" type="slidenum">
              <a:rPr lang="en-US" smtClean="0"/>
              <a:t>17</a:t>
            </a:fld>
            <a:endParaRPr lang="en-US"/>
          </a:p>
        </p:txBody>
      </p:sp>
    </p:spTree>
    <p:extLst>
      <p:ext uri="{BB962C8B-B14F-4D97-AF65-F5344CB8AC3E}">
        <p14:creationId xmlns:p14="http://schemas.microsoft.com/office/powerpoint/2010/main" val="1102408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18</a:t>
            </a:fld>
            <a:endParaRPr lang="en-US"/>
          </a:p>
        </p:txBody>
      </p:sp>
    </p:spTree>
    <p:extLst>
      <p:ext uri="{BB962C8B-B14F-4D97-AF65-F5344CB8AC3E}">
        <p14:creationId xmlns:p14="http://schemas.microsoft.com/office/powerpoint/2010/main" val="55932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minima: Because of the </a:t>
            </a:r>
            <a:r>
              <a:rPr lang="en-US" dirty="0" err="1"/>
              <a:t>H_i</a:t>
            </a:r>
            <a:r>
              <a:rPr lang="en-US" dirty="0"/>
              <a:t> term, Hessian is sharp in ALL directions.</a:t>
            </a:r>
          </a:p>
          <a:p>
            <a:r>
              <a:rPr lang="en-US" dirty="0"/>
              <a:t>Global minima perfect zero error case: </a:t>
            </a:r>
            <a:r>
              <a:rPr lang="en-US" dirty="0" err="1"/>
              <a:t>e_i</a:t>
            </a:r>
            <a:r>
              <a:rPr lang="en-US" dirty="0"/>
              <a:t>=0 for all I defines a nonlinear manifold of dimension (p-n).</a:t>
            </a:r>
          </a:p>
          <a:p>
            <a:r>
              <a:rPr lang="en-US" dirty="0"/>
              <a:t>There can be many global minima – the permutation invariance is one cause of this – but that is immaterial.</a:t>
            </a:r>
          </a:p>
        </p:txBody>
      </p:sp>
      <p:sp>
        <p:nvSpPr>
          <p:cNvPr id="4" name="Slide Number Placeholder 3"/>
          <p:cNvSpPr>
            <a:spLocks noGrp="1"/>
          </p:cNvSpPr>
          <p:nvPr>
            <p:ph type="sldNum" sz="quarter" idx="10"/>
          </p:nvPr>
        </p:nvSpPr>
        <p:spPr/>
        <p:txBody>
          <a:bodyPr/>
          <a:lstStyle/>
          <a:p>
            <a:fld id="{D24DE324-FFD4-40AC-9347-EB976FD9F4E2}" type="slidenum">
              <a:rPr lang="en-US" smtClean="0"/>
              <a:t>19</a:t>
            </a:fld>
            <a:endParaRPr lang="en-US"/>
          </a:p>
        </p:txBody>
      </p:sp>
    </p:spTree>
    <p:extLst>
      <p:ext uri="{BB962C8B-B14F-4D97-AF65-F5344CB8AC3E}">
        <p14:creationId xmlns:p14="http://schemas.microsoft.com/office/powerpoint/2010/main" val="175075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2</a:t>
            </a:fld>
            <a:endParaRPr lang="en-US"/>
          </a:p>
        </p:txBody>
      </p:sp>
    </p:spTree>
    <p:extLst>
      <p:ext uri="{BB962C8B-B14F-4D97-AF65-F5344CB8AC3E}">
        <p14:creationId xmlns:p14="http://schemas.microsoft.com/office/powerpoint/2010/main" val="269854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20</a:t>
            </a:fld>
            <a:endParaRPr lang="en-US"/>
          </a:p>
        </p:txBody>
      </p:sp>
    </p:spTree>
    <p:extLst>
      <p:ext uri="{BB962C8B-B14F-4D97-AF65-F5344CB8AC3E}">
        <p14:creationId xmlns:p14="http://schemas.microsoft.com/office/powerpoint/2010/main" val="2304465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Nonlinear manifold is mentioned only as a possibility. In general, loss exactly becoming zero is not what we want to study, but the weight space where loss takes decently small error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general, the structure (Loss as a function of weights) is a lot more complex in DNNs (compared to linear solutions), and that too, in over-parametrized DNNs. Bad local minima (minima with high loss values), Good local minima (minima with small loss values); also, just because the loss value if very small (say, even a global min) it doesn’t mean it is a good place to be for great generalization; what seems more important is to be at places where loss is decently small and also has a flat behavior.</a:t>
            </a:r>
          </a:p>
        </p:txBody>
      </p:sp>
      <p:sp>
        <p:nvSpPr>
          <p:cNvPr id="4" name="Slide Number Placeholder 3"/>
          <p:cNvSpPr>
            <a:spLocks noGrp="1"/>
          </p:cNvSpPr>
          <p:nvPr>
            <p:ph type="sldNum" sz="quarter" idx="10"/>
          </p:nvPr>
        </p:nvSpPr>
        <p:spPr/>
        <p:txBody>
          <a:bodyPr/>
          <a:lstStyle/>
          <a:p>
            <a:fld id="{D24DE324-FFD4-40AC-9347-EB976FD9F4E2}" type="slidenum">
              <a:rPr lang="en-US" smtClean="0"/>
              <a:t>21</a:t>
            </a:fld>
            <a:endParaRPr lang="en-US"/>
          </a:p>
        </p:txBody>
      </p:sp>
    </p:spTree>
    <p:extLst>
      <p:ext uri="{BB962C8B-B14F-4D97-AF65-F5344CB8AC3E}">
        <p14:creationId xmlns:p14="http://schemas.microsoft.com/office/powerpoint/2010/main" val="192778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22</a:t>
            </a:fld>
            <a:endParaRPr lang="en-US"/>
          </a:p>
        </p:txBody>
      </p:sp>
    </p:spTree>
    <p:extLst>
      <p:ext uri="{BB962C8B-B14F-4D97-AF65-F5344CB8AC3E}">
        <p14:creationId xmlns:p14="http://schemas.microsoft.com/office/powerpoint/2010/main" val="2712218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already made this observation on large versus small batch at the beginning of the talk.</a:t>
            </a:r>
          </a:p>
        </p:txBody>
      </p:sp>
      <p:sp>
        <p:nvSpPr>
          <p:cNvPr id="4" name="Slide Number Placeholder 3"/>
          <p:cNvSpPr>
            <a:spLocks noGrp="1"/>
          </p:cNvSpPr>
          <p:nvPr>
            <p:ph type="sldNum" sz="quarter" idx="10"/>
          </p:nvPr>
        </p:nvSpPr>
        <p:spPr/>
        <p:txBody>
          <a:bodyPr/>
          <a:lstStyle/>
          <a:p>
            <a:fld id="{D24DE324-FFD4-40AC-9347-EB976FD9F4E2}" type="slidenum">
              <a:rPr lang="en-US" smtClean="0"/>
              <a:t>23</a:t>
            </a:fld>
            <a:endParaRPr lang="en-US"/>
          </a:p>
        </p:txBody>
      </p:sp>
    </p:spTree>
    <p:extLst>
      <p:ext uri="{BB962C8B-B14F-4D97-AF65-F5344CB8AC3E}">
        <p14:creationId xmlns:p14="http://schemas.microsoft.com/office/powerpoint/2010/main" val="2876056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24</a:t>
            </a:fld>
            <a:endParaRPr lang="en-US"/>
          </a:p>
        </p:txBody>
      </p:sp>
    </p:spTree>
    <p:extLst>
      <p:ext uri="{BB962C8B-B14F-4D97-AF65-F5344CB8AC3E}">
        <p14:creationId xmlns:p14="http://schemas.microsoft.com/office/powerpoint/2010/main" val="613676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25</a:t>
            </a:fld>
            <a:endParaRPr lang="en-US"/>
          </a:p>
        </p:txBody>
      </p:sp>
    </p:spTree>
    <p:extLst>
      <p:ext uri="{BB962C8B-B14F-4D97-AF65-F5344CB8AC3E}">
        <p14:creationId xmlns:p14="http://schemas.microsoft.com/office/powerpoint/2010/main" val="3835924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we are talking about robustness of the error in the weight space.</a:t>
            </a:r>
          </a:p>
        </p:txBody>
      </p:sp>
      <p:sp>
        <p:nvSpPr>
          <p:cNvPr id="4" name="Slide Number Placeholder 3"/>
          <p:cNvSpPr>
            <a:spLocks noGrp="1"/>
          </p:cNvSpPr>
          <p:nvPr>
            <p:ph type="sldNum" sz="quarter" idx="10"/>
          </p:nvPr>
        </p:nvSpPr>
        <p:spPr/>
        <p:txBody>
          <a:bodyPr/>
          <a:lstStyle/>
          <a:p>
            <a:fld id="{D24DE324-FFD4-40AC-9347-EB976FD9F4E2}" type="slidenum">
              <a:rPr lang="en-US" smtClean="0"/>
              <a:t>26</a:t>
            </a:fld>
            <a:endParaRPr lang="en-US"/>
          </a:p>
        </p:txBody>
      </p:sp>
    </p:spTree>
    <p:extLst>
      <p:ext uri="{BB962C8B-B14F-4D97-AF65-F5344CB8AC3E}">
        <p14:creationId xmlns:p14="http://schemas.microsoft.com/office/powerpoint/2010/main" val="688407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27</a:t>
            </a:fld>
            <a:endParaRPr lang="en-US"/>
          </a:p>
        </p:txBody>
      </p:sp>
    </p:spTree>
    <p:extLst>
      <p:ext uri="{BB962C8B-B14F-4D97-AF65-F5344CB8AC3E}">
        <p14:creationId xmlns:p14="http://schemas.microsoft.com/office/powerpoint/2010/main" val="3166977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interesting formula for the variance gamma of the noise xi: eta*[(n/B)-1]. Thus noise level can be decreased by reducing the step size as well as by increasing the mini-batch size B. This idea has been expanded in a recent paper: https://arxiv.org/pdf/1711.00489.pdf. Note </a:t>
            </a:r>
            <a:r>
              <a:rPr lang="en-US" dirty="0" err="1"/>
              <a:t>that,when</a:t>
            </a:r>
            <a:r>
              <a:rPr lang="en-US" dirty="0"/>
              <a:t> B is chosen large, then much fewer gradient updates are needed. </a:t>
            </a:r>
          </a:p>
          <a:p>
            <a:endParaRPr lang="en-US" dirty="0"/>
          </a:p>
          <a:p>
            <a:r>
              <a:rPr lang="en-US" dirty="0"/>
              <a:t>The variance gamma can be thought of as an important hyperparameter on which generalization depends on.</a:t>
            </a:r>
          </a:p>
        </p:txBody>
      </p:sp>
      <p:sp>
        <p:nvSpPr>
          <p:cNvPr id="4" name="Slide Number Placeholder 3"/>
          <p:cNvSpPr>
            <a:spLocks noGrp="1"/>
          </p:cNvSpPr>
          <p:nvPr>
            <p:ph type="sldNum" sz="quarter" idx="10"/>
          </p:nvPr>
        </p:nvSpPr>
        <p:spPr/>
        <p:txBody>
          <a:bodyPr/>
          <a:lstStyle/>
          <a:p>
            <a:fld id="{D24DE324-FFD4-40AC-9347-EB976FD9F4E2}" type="slidenum">
              <a:rPr lang="en-US" smtClean="0"/>
              <a:t>28</a:t>
            </a:fld>
            <a:endParaRPr lang="en-US"/>
          </a:p>
        </p:txBody>
      </p:sp>
    </p:spTree>
    <p:extLst>
      <p:ext uri="{BB962C8B-B14F-4D97-AF65-F5344CB8AC3E}">
        <p14:creationId xmlns:p14="http://schemas.microsoft.com/office/powerpoint/2010/main" val="3637053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 of flatness rather than deep loss value has to be stressed.</a:t>
            </a:r>
          </a:p>
          <a:p>
            <a:r>
              <a:rPr lang="en-US" dirty="0"/>
              <a:t>The key point to note is that, though Boltzmann distribution says even sharp global minima points have high probability of occurring, when the actual sampling algorithm is implemented it tends to put high probabilities in flat places. So, both, smallness of error values as well as smallness of error in the surrounding region together help a point to have high probability of being visited. It is this factor that makes SGD go to flat places. All these need to be properly formalized.</a:t>
            </a:r>
          </a:p>
        </p:txBody>
      </p:sp>
      <p:sp>
        <p:nvSpPr>
          <p:cNvPr id="4" name="Slide Number Placeholder 3"/>
          <p:cNvSpPr>
            <a:spLocks noGrp="1"/>
          </p:cNvSpPr>
          <p:nvPr>
            <p:ph type="sldNum" sz="quarter" idx="10"/>
          </p:nvPr>
        </p:nvSpPr>
        <p:spPr/>
        <p:txBody>
          <a:bodyPr/>
          <a:lstStyle/>
          <a:p>
            <a:fld id="{D24DE324-FFD4-40AC-9347-EB976FD9F4E2}" type="slidenum">
              <a:rPr lang="en-US" smtClean="0"/>
              <a:t>29</a:t>
            </a:fld>
            <a:endParaRPr lang="en-US"/>
          </a:p>
        </p:txBody>
      </p:sp>
    </p:spTree>
    <p:extLst>
      <p:ext uri="{BB962C8B-B14F-4D97-AF65-F5344CB8AC3E}">
        <p14:creationId xmlns:p14="http://schemas.microsoft.com/office/powerpoint/2010/main" val="420718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going to a detailed list of possible methods let’s just narrow down our analysis to a couple of optimization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is deterministic and the other is stochastic.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SGD we will refer to mini-batch SGD.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SGD with a large batch can be taken as a proxy for GD. We will compare only these two in this talk. However, let’s be aware that each specific method in the whole gamut of training methods will have a different signature of movement in weights space and the associated final generalization properties.</a:t>
            </a:r>
          </a:p>
          <a:p>
            <a:r>
              <a:rPr lang="en-US" dirty="0"/>
              <a:t>For example there is a paper which says Adam like methods do not do as well as sgd. </a:t>
            </a:r>
          </a:p>
        </p:txBody>
      </p:sp>
      <p:sp>
        <p:nvSpPr>
          <p:cNvPr id="4" name="Slide Number Placeholder 3"/>
          <p:cNvSpPr>
            <a:spLocks noGrp="1"/>
          </p:cNvSpPr>
          <p:nvPr>
            <p:ph type="sldNum" sz="quarter" idx="10"/>
          </p:nvPr>
        </p:nvSpPr>
        <p:spPr/>
        <p:txBody>
          <a:bodyPr/>
          <a:lstStyle/>
          <a:p>
            <a:fld id="{D24DE324-FFD4-40AC-9347-EB976FD9F4E2}" type="slidenum">
              <a:rPr lang="en-US" smtClean="0"/>
              <a:t>3</a:t>
            </a:fld>
            <a:endParaRPr lang="en-US"/>
          </a:p>
        </p:txBody>
      </p:sp>
    </p:spTree>
    <p:extLst>
      <p:ext uri="{BB962C8B-B14F-4D97-AF65-F5344CB8AC3E}">
        <p14:creationId xmlns:p14="http://schemas.microsoft.com/office/powerpoint/2010/main" val="352405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30</a:t>
            </a:fld>
            <a:endParaRPr lang="en-US"/>
          </a:p>
        </p:txBody>
      </p:sp>
    </p:spTree>
    <p:extLst>
      <p:ext uri="{BB962C8B-B14F-4D97-AF65-F5344CB8AC3E}">
        <p14:creationId xmlns:p14="http://schemas.microsoft.com/office/powerpoint/2010/main" val="3629695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31</a:t>
            </a:fld>
            <a:endParaRPr lang="en-US"/>
          </a:p>
        </p:txBody>
      </p:sp>
    </p:spTree>
    <p:extLst>
      <p:ext uri="{BB962C8B-B14F-4D97-AF65-F5344CB8AC3E}">
        <p14:creationId xmlns:p14="http://schemas.microsoft.com/office/powerpoint/2010/main" val="4214837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32</a:t>
            </a:fld>
            <a:endParaRPr lang="en-US"/>
          </a:p>
        </p:txBody>
      </p:sp>
    </p:spTree>
    <p:extLst>
      <p:ext uri="{BB962C8B-B14F-4D97-AF65-F5344CB8AC3E}">
        <p14:creationId xmlns:p14="http://schemas.microsoft.com/office/powerpoint/2010/main" val="3952306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33</a:t>
            </a:fld>
            <a:endParaRPr lang="en-US"/>
          </a:p>
        </p:txBody>
      </p:sp>
    </p:spTree>
    <p:extLst>
      <p:ext uri="{BB962C8B-B14F-4D97-AF65-F5344CB8AC3E}">
        <p14:creationId xmlns:p14="http://schemas.microsoft.com/office/powerpoint/2010/main" val="4048324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bullet – Sensitivity involves derivatives of the error </a:t>
            </a:r>
            <a:r>
              <a:rPr lang="en-US" dirty="0" err="1"/>
              <a:t>wrt</a:t>
            </a:r>
            <a:r>
              <a:rPr lang="en-US" dirty="0"/>
              <a:t> inputs. Flatness involves the derivative of the error </a:t>
            </a:r>
            <a:r>
              <a:rPr lang="en-US" dirty="0" err="1"/>
              <a:t>wrt</a:t>
            </a:r>
            <a:r>
              <a:rPr lang="en-US" dirty="0"/>
              <a:t> weights. Given that weights and inputs (+activation signals) are intertwined, there could be a nice correlation between the two measures.</a:t>
            </a:r>
          </a:p>
        </p:txBody>
      </p:sp>
      <p:sp>
        <p:nvSpPr>
          <p:cNvPr id="4" name="Slide Number Placeholder 3"/>
          <p:cNvSpPr>
            <a:spLocks noGrp="1"/>
          </p:cNvSpPr>
          <p:nvPr>
            <p:ph type="sldNum" sz="quarter" idx="10"/>
          </p:nvPr>
        </p:nvSpPr>
        <p:spPr/>
        <p:txBody>
          <a:bodyPr/>
          <a:lstStyle/>
          <a:p>
            <a:fld id="{D24DE324-FFD4-40AC-9347-EB976FD9F4E2}" type="slidenum">
              <a:rPr lang="en-US" smtClean="0"/>
              <a:t>34</a:t>
            </a:fld>
            <a:endParaRPr lang="en-US"/>
          </a:p>
        </p:txBody>
      </p:sp>
    </p:spTree>
    <p:extLst>
      <p:ext uri="{BB962C8B-B14F-4D97-AF65-F5344CB8AC3E}">
        <p14:creationId xmlns:p14="http://schemas.microsoft.com/office/powerpoint/2010/main" val="1809884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35</a:t>
            </a:fld>
            <a:endParaRPr lang="en-US"/>
          </a:p>
        </p:txBody>
      </p:sp>
    </p:spTree>
    <p:extLst>
      <p:ext uri="{BB962C8B-B14F-4D97-AF65-F5344CB8AC3E}">
        <p14:creationId xmlns:p14="http://schemas.microsoft.com/office/powerpoint/2010/main" val="3028896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36</a:t>
            </a:fld>
            <a:endParaRPr lang="en-US"/>
          </a:p>
        </p:txBody>
      </p:sp>
    </p:spTree>
    <p:extLst>
      <p:ext uri="{BB962C8B-B14F-4D97-AF65-F5344CB8AC3E}">
        <p14:creationId xmlns:p14="http://schemas.microsoft.com/office/powerpoint/2010/main" val="2406827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37</a:t>
            </a:fld>
            <a:endParaRPr lang="en-US"/>
          </a:p>
        </p:txBody>
      </p:sp>
    </p:spTree>
    <p:extLst>
      <p:ext uri="{BB962C8B-B14F-4D97-AF65-F5344CB8AC3E}">
        <p14:creationId xmlns:p14="http://schemas.microsoft.com/office/powerpoint/2010/main" val="2033600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38</a:t>
            </a:fld>
            <a:endParaRPr lang="en-US"/>
          </a:p>
        </p:txBody>
      </p:sp>
    </p:spTree>
    <p:extLst>
      <p:ext uri="{BB962C8B-B14F-4D97-AF65-F5344CB8AC3E}">
        <p14:creationId xmlns:p14="http://schemas.microsoft.com/office/powerpoint/2010/main" val="2417208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39</a:t>
            </a:fld>
            <a:endParaRPr lang="en-US"/>
          </a:p>
        </p:txBody>
      </p:sp>
    </p:spTree>
    <p:extLst>
      <p:ext uri="{BB962C8B-B14F-4D97-AF65-F5344CB8AC3E}">
        <p14:creationId xmlns:p14="http://schemas.microsoft.com/office/powerpoint/2010/main" val="338513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significant increase in gen error for large batch sizes.</a:t>
            </a:r>
          </a:p>
          <a:p>
            <a:r>
              <a:rPr lang="en-US" dirty="0"/>
              <a:t>Also see </a:t>
            </a:r>
            <a:r>
              <a:rPr lang="en-US" dirty="0" err="1"/>
              <a:t>Keskar</a:t>
            </a:r>
            <a:r>
              <a:rPr lang="en-US" dirty="0"/>
              <a:t> et al, ICLR 2017 - http://www.iclr.cc/lib/exe/fetch.php?media=iclr2017:nocedal_iclr2017.pdf </a:t>
            </a:r>
          </a:p>
          <a:p>
            <a:r>
              <a:rPr lang="en-US" dirty="0"/>
              <a:t>I will discuss this again, a bit later.</a:t>
            </a:r>
          </a:p>
        </p:txBody>
      </p:sp>
      <p:sp>
        <p:nvSpPr>
          <p:cNvPr id="4" name="Slide Number Placeholder 3"/>
          <p:cNvSpPr>
            <a:spLocks noGrp="1"/>
          </p:cNvSpPr>
          <p:nvPr>
            <p:ph type="sldNum" sz="quarter" idx="10"/>
          </p:nvPr>
        </p:nvSpPr>
        <p:spPr/>
        <p:txBody>
          <a:bodyPr/>
          <a:lstStyle/>
          <a:p>
            <a:fld id="{D24DE324-FFD4-40AC-9347-EB976FD9F4E2}" type="slidenum">
              <a:rPr lang="en-US" smtClean="0"/>
              <a:t>4</a:t>
            </a:fld>
            <a:endParaRPr lang="en-US"/>
          </a:p>
        </p:txBody>
      </p:sp>
    </p:spTree>
    <p:extLst>
      <p:ext uri="{BB962C8B-B14F-4D97-AF65-F5344CB8AC3E}">
        <p14:creationId xmlns:p14="http://schemas.microsoft.com/office/powerpoint/2010/main" val="1777682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40</a:t>
            </a:fld>
            <a:endParaRPr lang="en-US"/>
          </a:p>
        </p:txBody>
      </p:sp>
    </p:spTree>
    <p:extLst>
      <p:ext uri="{BB962C8B-B14F-4D97-AF65-F5344CB8AC3E}">
        <p14:creationId xmlns:p14="http://schemas.microsoft.com/office/powerpoint/2010/main" val="828700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borrowed from a tweet from </a:t>
            </a:r>
            <a:r>
              <a:rPr lang="en-US" dirty="0" err="1"/>
              <a:t>Indico</a:t>
            </a:r>
            <a:r>
              <a:rPr lang="en-US" dirty="0"/>
              <a:t> – the reference of “DNNs and Small datasets” was actually with transfer learning in mind.</a:t>
            </a:r>
          </a:p>
        </p:txBody>
      </p:sp>
      <p:sp>
        <p:nvSpPr>
          <p:cNvPr id="4" name="Slide Number Placeholder 3"/>
          <p:cNvSpPr>
            <a:spLocks noGrp="1"/>
          </p:cNvSpPr>
          <p:nvPr>
            <p:ph type="sldNum" sz="quarter" idx="10"/>
          </p:nvPr>
        </p:nvSpPr>
        <p:spPr/>
        <p:txBody>
          <a:bodyPr/>
          <a:lstStyle/>
          <a:p>
            <a:fld id="{D24DE324-FFD4-40AC-9347-EB976FD9F4E2}" type="slidenum">
              <a:rPr lang="en-US" smtClean="0"/>
              <a:t>41</a:t>
            </a:fld>
            <a:endParaRPr lang="en-US"/>
          </a:p>
        </p:txBody>
      </p:sp>
    </p:spTree>
    <p:extLst>
      <p:ext uri="{BB962C8B-B14F-4D97-AF65-F5344CB8AC3E}">
        <p14:creationId xmlns:p14="http://schemas.microsoft.com/office/powerpoint/2010/main" val="2871974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seen contours of the train and test loss functions in weight space, you will get a good feel of the above.</a:t>
            </a:r>
          </a:p>
          <a:p>
            <a:r>
              <a:rPr lang="en-US" dirty="0"/>
              <a:t>We have conceptually shown the testing error as a shifted version of the training error. In reality there are quite possibly other types of deformations. Also, in high dimensional weight spaces, in which directions do the shifts/deformations occur, and, in those directions is the error function flat, etc. are important. There are wealthy directions of research here.</a:t>
            </a:r>
          </a:p>
          <a:p>
            <a:endParaRPr lang="en-US" dirty="0"/>
          </a:p>
          <a:p>
            <a:r>
              <a:rPr lang="en-US" dirty="0"/>
              <a:t>Having laid such a warning on the use of DNNs on small data, it may be worthwhile to compare the performance of small versus large nets on small data.</a:t>
            </a:r>
          </a:p>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42</a:t>
            </a:fld>
            <a:endParaRPr lang="en-US"/>
          </a:p>
        </p:txBody>
      </p:sp>
    </p:spTree>
    <p:extLst>
      <p:ext uri="{BB962C8B-B14F-4D97-AF65-F5344CB8AC3E}">
        <p14:creationId xmlns:p14="http://schemas.microsoft.com/office/powerpoint/2010/main" val="383514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43</a:t>
            </a:fld>
            <a:endParaRPr lang="en-US"/>
          </a:p>
        </p:txBody>
      </p:sp>
    </p:spTree>
    <p:extLst>
      <p:ext uri="{BB962C8B-B14F-4D97-AF65-F5344CB8AC3E}">
        <p14:creationId xmlns:p14="http://schemas.microsoft.com/office/powerpoint/2010/main" val="28379438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44</a:t>
            </a:fld>
            <a:endParaRPr lang="en-US"/>
          </a:p>
        </p:txBody>
      </p:sp>
    </p:spTree>
    <p:extLst>
      <p:ext uri="{BB962C8B-B14F-4D97-AF65-F5344CB8AC3E}">
        <p14:creationId xmlns:p14="http://schemas.microsoft.com/office/powerpoint/2010/main" val="29130028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be even a good idea to explore a simple approach to averaging.</a:t>
            </a:r>
          </a:p>
          <a:p>
            <a:r>
              <a:rPr lang="en-US" dirty="0"/>
              <a:t>To look at:</a:t>
            </a:r>
          </a:p>
          <a:p>
            <a:r>
              <a:rPr lang="en-US" dirty="0"/>
              <a:t>Smith &amp; Le - https://arxiv.org/pdf/1710.06451.pdf and make some comments on Evidence (within the vicinity of one global minimum)?</a:t>
            </a:r>
          </a:p>
          <a:p>
            <a:r>
              <a:rPr lang="en-US" dirty="0"/>
              <a:t>Also, I haven’t covered theory works at all in my talk.</a:t>
            </a:r>
          </a:p>
          <a:p>
            <a:endParaRPr lang="en-US" dirty="0"/>
          </a:p>
          <a:p>
            <a:r>
              <a:rPr lang="en-US" dirty="0"/>
              <a:t>Unlike Mackay who talked about evidence in the entire weight space including all global minima, which is a messy thing to handle, simple studying Evidence restricted to one “basin of attraction” is very relevant for describing flatness.</a:t>
            </a:r>
          </a:p>
        </p:txBody>
      </p:sp>
      <p:sp>
        <p:nvSpPr>
          <p:cNvPr id="4" name="Slide Number Placeholder 3"/>
          <p:cNvSpPr>
            <a:spLocks noGrp="1"/>
          </p:cNvSpPr>
          <p:nvPr>
            <p:ph type="sldNum" sz="quarter" idx="10"/>
          </p:nvPr>
        </p:nvSpPr>
        <p:spPr/>
        <p:txBody>
          <a:bodyPr/>
          <a:lstStyle/>
          <a:p>
            <a:fld id="{D24DE324-FFD4-40AC-9347-EB976FD9F4E2}" type="slidenum">
              <a:rPr lang="en-US" smtClean="0"/>
              <a:t>45</a:t>
            </a:fld>
            <a:endParaRPr lang="en-US"/>
          </a:p>
        </p:txBody>
      </p:sp>
    </p:spTree>
    <p:extLst>
      <p:ext uri="{BB962C8B-B14F-4D97-AF65-F5344CB8AC3E}">
        <p14:creationId xmlns:p14="http://schemas.microsoft.com/office/powerpoint/2010/main" val="41694964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DE324-FFD4-40AC-9347-EB976FD9F4E2}" type="slidenum">
              <a:rPr lang="en-US" smtClean="0"/>
              <a:t>46</a:t>
            </a:fld>
            <a:endParaRPr lang="en-US"/>
          </a:p>
        </p:txBody>
      </p:sp>
    </p:spTree>
    <p:extLst>
      <p:ext uri="{BB962C8B-B14F-4D97-AF65-F5344CB8AC3E}">
        <p14:creationId xmlns:p14="http://schemas.microsoft.com/office/powerpoint/2010/main" val="113055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5</a:t>
            </a:fld>
            <a:endParaRPr lang="en-US"/>
          </a:p>
        </p:txBody>
      </p:sp>
    </p:spTree>
    <p:extLst>
      <p:ext uri="{BB962C8B-B14F-4D97-AF65-F5344CB8AC3E}">
        <p14:creationId xmlns:p14="http://schemas.microsoft.com/office/powerpoint/2010/main" val="199320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generalization” does not mean “optimal generalization” – it just means that it is quite close to what can be optimally achieved.</a:t>
            </a:r>
          </a:p>
          <a:p>
            <a:endParaRPr lang="en-US" dirty="0"/>
          </a:p>
          <a:p>
            <a:r>
              <a:rPr lang="en-US" dirty="0"/>
              <a:t>Even when data is completely random, these over-parametrized DNNs can memorize them, but they will lead to poor generalization as expected.</a:t>
            </a:r>
          </a:p>
        </p:txBody>
      </p:sp>
      <p:sp>
        <p:nvSpPr>
          <p:cNvPr id="4" name="Slide Number Placeholder 3"/>
          <p:cNvSpPr>
            <a:spLocks noGrp="1"/>
          </p:cNvSpPr>
          <p:nvPr>
            <p:ph type="sldNum" sz="quarter" idx="10"/>
          </p:nvPr>
        </p:nvSpPr>
        <p:spPr/>
        <p:txBody>
          <a:bodyPr/>
          <a:lstStyle/>
          <a:p>
            <a:fld id="{D24DE324-FFD4-40AC-9347-EB976FD9F4E2}" type="slidenum">
              <a:rPr lang="en-US" smtClean="0"/>
              <a:t>6</a:t>
            </a:fld>
            <a:endParaRPr lang="en-US"/>
          </a:p>
        </p:txBody>
      </p:sp>
    </p:spTree>
    <p:extLst>
      <p:ext uri="{BB962C8B-B14F-4D97-AF65-F5344CB8AC3E}">
        <p14:creationId xmlns:p14="http://schemas.microsoft.com/office/powerpoint/2010/main" val="200383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7</a:t>
            </a:fld>
            <a:endParaRPr lang="en-US"/>
          </a:p>
        </p:txBody>
      </p:sp>
    </p:spTree>
    <p:extLst>
      <p:ext uri="{BB962C8B-B14F-4D97-AF65-F5344CB8AC3E}">
        <p14:creationId xmlns:p14="http://schemas.microsoft.com/office/powerpoint/2010/main" val="135340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8</a:t>
            </a:fld>
            <a:endParaRPr lang="en-US"/>
          </a:p>
        </p:txBody>
      </p:sp>
    </p:spTree>
    <p:extLst>
      <p:ext uri="{BB962C8B-B14F-4D97-AF65-F5344CB8AC3E}">
        <p14:creationId xmlns:p14="http://schemas.microsoft.com/office/powerpoint/2010/main" val="132484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DE324-FFD4-40AC-9347-EB976FD9F4E2}" type="slidenum">
              <a:rPr lang="en-US" smtClean="0"/>
              <a:t>9</a:t>
            </a:fld>
            <a:endParaRPr lang="en-US"/>
          </a:p>
        </p:txBody>
      </p:sp>
    </p:spTree>
    <p:extLst>
      <p:ext uri="{BB962C8B-B14F-4D97-AF65-F5344CB8AC3E}">
        <p14:creationId xmlns:p14="http://schemas.microsoft.com/office/powerpoint/2010/main" val="368535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A2C8A39E-4659-451F-B9BD-0D40F53D0BD3}" type="datetimeFigureOut">
              <a:rPr lang="nb-NO" smtClean="0"/>
              <a:t>10.11.2017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C4DCA15-B0BA-41DA-AADB-AFCC106614EB}" type="slidenum">
              <a:rPr lang="nb-NO" smtClean="0"/>
              <a:t>‹#›</a:t>
            </a:fld>
            <a:endParaRPr lang="nb-NO"/>
          </a:p>
        </p:txBody>
      </p:sp>
    </p:spTree>
    <p:extLst>
      <p:ext uri="{BB962C8B-B14F-4D97-AF65-F5344CB8AC3E}">
        <p14:creationId xmlns:p14="http://schemas.microsoft.com/office/powerpoint/2010/main" val="119985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A2C8A39E-4659-451F-B9BD-0D40F53D0BD3}" type="datetimeFigureOut">
              <a:rPr lang="nb-NO" smtClean="0"/>
              <a:t>10.11.2017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C4DCA15-B0BA-41DA-AADB-AFCC106614EB}" type="slidenum">
              <a:rPr lang="nb-NO" smtClean="0"/>
              <a:t>‹#›</a:t>
            </a:fld>
            <a:endParaRPr lang="nb-NO"/>
          </a:p>
        </p:txBody>
      </p:sp>
    </p:spTree>
    <p:extLst>
      <p:ext uri="{BB962C8B-B14F-4D97-AF65-F5344CB8AC3E}">
        <p14:creationId xmlns:p14="http://schemas.microsoft.com/office/powerpoint/2010/main" val="395238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A2C8A39E-4659-451F-B9BD-0D40F53D0BD3}" type="datetimeFigureOut">
              <a:rPr lang="nb-NO" smtClean="0"/>
              <a:t>10.11.2017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C4DCA15-B0BA-41DA-AADB-AFCC106614EB}" type="slidenum">
              <a:rPr lang="nb-NO" smtClean="0"/>
              <a:t>‹#›</a:t>
            </a:fld>
            <a:endParaRPr lang="nb-NO"/>
          </a:p>
        </p:txBody>
      </p:sp>
    </p:spTree>
    <p:extLst>
      <p:ext uri="{BB962C8B-B14F-4D97-AF65-F5344CB8AC3E}">
        <p14:creationId xmlns:p14="http://schemas.microsoft.com/office/powerpoint/2010/main" val="143458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A2C8A39E-4659-451F-B9BD-0D40F53D0BD3}" type="datetimeFigureOut">
              <a:rPr lang="nb-NO" smtClean="0"/>
              <a:t>10.11.2017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C4DCA15-B0BA-41DA-AADB-AFCC106614EB}" type="slidenum">
              <a:rPr lang="nb-NO" smtClean="0"/>
              <a:t>‹#›</a:t>
            </a:fld>
            <a:endParaRPr lang="nb-NO"/>
          </a:p>
        </p:txBody>
      </p:sp>
    </p:spTree>
    <p:extLst>
      <p:ext uri="{BB962C8B-B14F-4D97-AF65-F5344CB8AC3E}">
        <p14:creationId xmlns:p14="http://schemas.microsoft.com/office/powerpoint/2010/main" val="334927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C8A39E-4659-451F-B9BD-0D40F53D0BD3}" type="datetimeFigureOut">
              <a:rPr lang="nb-NO" smtClean="0"/>
              <a:t>10.11.2017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C4DCA15-B0BA-41DA-AADB-AFCC106614EB}" type="slidenum">
              <a:rPr lang="nb-NO" smtClean="0"/>
              <a:t>‹#›</a:t>
            </a:fld>
            <a:endParaRPr lang="nb-NO"/>
          </a:p>
        </p:txBody>
      </p:sp>
    </p:spTree>
    <p:extLst>
      <p:ext uri="{BB962C8B-B14F-4D97-AF65-F5344CB8AC3E}">
        <p14:creationId xmlns:p14="http://schemas.microsoft.com/office/powerpoint/2010/main" val="44458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A2C8A39E-4659-451F-B9BD-0D40F53D0BD3}" type="datetimeFigureOut">
              <a:rPr lang="nb-NO" smtClean="0"/>
              <a:t>10.11.2017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C4DCA15-B0BA-41DA-AADB-AFCC106614EB}" type="slidenum">
              <a:rPr lang="nb-NO" smtClean="0"/>
              <a:t>‹#›</a:t>
            </a:fld>
            <a:endParaRPr lang="nb-NO"/>
          </a:p>
        </p:txBody>
      </p:sp>
    </p:spTree>
    <p:extLst>
      <p:ext uri="{BB962C8B-B14F-4D97-AF65-F5344CB8AC3E}">
        <p14:creationId xmlns:p14="http://schemas.microsoft.com/office/powerpoint/2010/main" val="189241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A2C8A39E-4659-451F-B9BD-0D40F53D0BD3}" type="datetimeFigureOut">
              <a:rPr lang="nb-NO" smtClean="0"/>
              <a:t>10.11.2017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7C4DCA15-B0BA-41DA-AADB-AFCC106614EB}" type="slidenum">
              <a:rPr lang="nb-NO" smtClean="0"/>
              <a:t>‹#›</a:t>
            </a:fld>
            <a:endParaRPr lang="nb-NO"/>
          </a:p>
        </p:txBody>
      </p:sp>
    </p:spTree>
    <p:extLst>
      <p:ext uri="{BB962C8B-B14F-4D97-AF65-F5344CB8AC3E}">
        <p14:creationId xmlns:p14="http://schemas.microsoft.com/office/powerpoint/2010/main" val="108756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A2C8A39E-4659-451F-B9BD-0D40F53D0BD3}" type="datetimeFigureOut">
              <a:rPr lang="nb-NO" smtClean="0"/>
              <a:t>10.11.2017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7C4DCA15-B0BA-41DA-AADB-AFCC106614EB}" type="slidenum">
              <a:rPr lang="nb-NO" smtClean="0"/>
              <a:t>‹#›</a:t>
            </a:fld>
            <a:endParaRPr lang="nb-NO"/>
          </a:p>
        </p:txBody>
      </p:sp>
    </p:spTree>
    <p:extLst>
      <p:ext uri="{BB962C8B-B14F-4D97-AF65-F5344CB8AC3E}">
        <p14:creationId xmlns:p14="http://schemas.microsoft.com/office/powerpoint/2010/main" val="389983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8A39E-4659-451F-B9BD-0D40F53D0BD3}" type="datetimeFigureOut">
              <a:rPr lang="nb-NO" smtClean="0"/>
              <a:t>10.11.2017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7C4DCA15-B0BA-41DA-AADB-AFCC106614EB}" type="slidenum">
              <a:rPr lang="nb-NO" smtClean="0"/>
              <a:t>‹#›</a:t>
            </a:fld>
            <a:endParaRPr lang="nb-NO"/>
          </a:p>
        </p:txBody>
      </p:sp>
    </p:spTree>
    <p:extLst>
      <p:ext uri="{BB962C8B-B14F-4D97-AF65-F5344CB8AC3E}">
        <p14:creationId xmlns:p14="http://schemas.microsoft.com/office/powerpoint/2010/main" val="214764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C8A39E-4659-451F-B9BD-0D40F53D0BD3}" type="datetimeFigureOut">
              <a:rPr lang="nb-NO" smtClean="0"/>
              <a:t>10.11.2017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C4DCA15-B0BA-41DA-AADB-AFCC106614EB}" type="slidenum">
              <a:rPr lang="nb-NO" smtClean="0"/>
              <a:t>‹#›</a:t>
            </a:fld>
            <a:endParaRPr lang="nb-NO"/>
          </a:p>
        </p:txBody>
      </p:sp>
    </p:spTree>
    <p:extLst>
      <p:ext uri="{BB962C8B-B14F-4D97-AF65-F5344CB8AC3E}">
        <p14:creationId xmlns:p14="http://schemas.microsoft.com/office/powerpoint/2010/main" val="146538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C8A39E-4659-451F-B9BD-0D40F53D0BD3}" type="datetimeFigureOut">
              <a:rPr lang="nb-NO" smtClean="0"/>
              <a:t>10.11.2017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C4DCA15-B0BA-41DA-AADB-AFCC106614EB}" type="slidenum">
              <a:rPr lang="nb-NO" smtClean="0"/>
              <a:t>‹#›</a:t>
            </a:fld>
            <a:endParaRPr lang="nb-NO"/>
          </a:p>
        </p:txBody>
      </p:sp>
    </p:spTree>
    <p:extLst>
      <p:ext uri="{BB962C8B-B14F-4D97-AF65-F5344CB8AC3E}">
        <p14:creationId xmlns:p14="http://schemas.microsoft.com/office/powerpoint/2010/main" val="274901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8A39E-4659-451F-B9BD-0D40F53D0BD3}" type="datetimeFigureOut">
              <a:rPr lang="nb-NO" smtClean="0"/>
              <a:t>10.11.2017</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DCA15-B0BA-41DA-AADB-AFCC106614EB}" type="slidenum">
              <a:rPr lang="nb-NO" smtClean="0"/>
              <a:t>‹#›</a:t>
            </a:fld>
            <a:endParaRPr lang="nb-NO"/>
          </a:p>
        </p:txBody>
      </p:sp>
    </p:spTree>
    <p:extLst>
      <p:ext uri="{BB962C8B-B14F-4D97-AF65-F5344CB8AC3E}">
        <p14:creationId xmlns:p14="http://schemas.microsoft.com/office/powerpoint/2010/main" val="374111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erthi@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clr.cc/lib/exe/fetch.php?media=iclr2017:recht_iclr2017.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tags" Target="../tags/tag9.xml"/><Relationship Id="rId21" Type="http://schemas.openxmlformats.org/officeDocument/2006/relationships/image" Target="../media/image19.png"/><Relationship Id="rId7" Type="http://schemas.openxmlformats.org/officeDocument/2006/relationships/tags" Target="../tags/tag13.xml"/><Relationship Id="rId12" Type="http://schemas.openxmlformats.org/officeDocument/2006/relationships/notesSlide" Target="../notesSlides/notesSlide13.xml"/><Relationship Id="rId17" Type="http://schemas.openxmlformats.org/officeDocument/2006/relationships/image" Target="../media/image15.png"/><Relationship Id="rId2" Type="http://schemas.openxmlformats.org/officeDocument/2006/relationships/tags" Target="../tags/tag8.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Layout" Target="../slideLayouts/slideLayout2.xml"/><Relationship Id="rId5" Type="http://schemas.openxmlformats.org/officeDocument/2006/relationships/tags" Target="../tags/tag11.xml"/><Relationship Id="rId15" Type="http://schemas.openxmlformats.org/officeDocument/2006/relationships/image" Target="../media/image13.png"/><Relationship Id="rId10" Type="http://schemas.openxmlformats.org/officeDocument/2006/relationships/tags" Target="../tags/tag16.xml"/><Relationship Id="rId19" Type="http://schemas.openxmlformats.org/officeDocument/2006/relationships/image" Target="../media/image17.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12.png"/><Relationship Id="rId22"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www.iclr.cc/lib/exe/fetch.php?media=iclr2017:recht_iclr2017.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yann.lecun.com/exdb/mnist/"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tags" Target="../tags/tag21.xml"/><Relationship Id="rId21" Type="http://schemas.openxmlformats.org/officeDocument/2006/relationships/image" Target="../media/image30.png"/><Relationship Id="rId7" Type="http://schemas.openxmlformats.org/officeDocument/2006/relationships/tags" Target="../tags/tag25.xml"/><Relationship Id="rId12" Type="http://schemas.openxmlformats.org/officeDocument/2006/relationships/notesSlide" Target="../notesSlides/notesSlide16.xml"/><Relationship Id="rId17" Type="http://schemas.openxmlformats.org/officeDocument/2006/relationships/image" Target="../media/image26.png"/><Relationship Id="rId2" Type="http://schemas.openxmlformats.org/officeDocument/2006/relationships/tags" Target="../tags/tag20.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Layout" Target="../slideLayouts/slideLayout2.xml"/><Relationship Id="rId5" Type="http://schemas.openxmlformats.org/officeDocument/2006/relationships/tags" Target="../tags/tag23.xml"/><Relationship Id="rId15" Type="http://schemas.openxmlformats.org/officeDocument/2006/relationships/image" Target="../media/image24.png"/><Relationship Id="rId10" Type="http://schemas.openxmlformats.org/officeDocument/2006/relationships/tags" Target="../tags/tag28.xml"/><Relationship Id="rId19" Type="http://schemas.openxmlformats.org/officeDocument/2006/relationships/image" Target="../media/image28.pn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13.png"/><Relationship Id="rId22"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tags" Target="../tags/tag31.xml"/><Relationship Id="rId16" Type="http://schemas.openxmlformats.org/officeDocument/2006/relationships/image" Target="../media/image3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notesSlide" Target="../notesSlides/notesSlide19.xml"/><Relationship Id="rId5" Type="http://schemas.openxmlformats.org/officeDocument/2006/relationships/tags" Target="../tags/tag34.xml"/><Relationship Id="rId15" Type="http://schemas.openxmlformats.org/officeDocument/2006/relationships/image" Target="../media/image35.png"/><Relationship Id="rId10" Type="http://schemas.openxmlformats.org/officeDocument/2006/relationships/slideLayout" Target="../slideLayouts/slideLayout2.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customXml" Target="../ink/ink1.xml"/><Relationship Id="rId4" Type="http://schemas.openxmlformats.org/officeDocument/2006/relationships/hyperlink" Target="https://arxiv.org/pdf/1703.09833.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openreview.net/pdf?id=H1oyRlYg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openreview.net/pdf?id=H1oyRlYgg" TargetMode="External"/><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1.png"/><Relationship Id="rId5" Type="http://schemas.openxmlformats.org/officeDocument/2006/relationships/hyperlink" Target="http://www.bioinf.jku.at/publications/older/3304.pdf" TargetMode="Externa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44.png"/><Relationship Id="rId5" Type="http://schemas.openxmlformats.org/officeDocument/2006/relationships/image" Target="../media/image43.tmp"/><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space.mit.edu/bitstream/handle/1721.1/107841/CBMM-Memo-067-v3.pdf?sequence=6"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tags" Target="../tags/tag44.xml"/><Relationship Id="rId16" Type="http://schemas.openxmlformats.org/officeDocument/2006/relationships/image" Target="../media/image52.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47.png"/><Relationship Id="rId5" Type="http://schemas.openxmlformats.org/officeDocument/2006/relationships/tags" Target="../tags/tag47.xml"/><Relationship Id="rId15" Type="http://schemas.openxmlformats.org/officeDocument/2006/relationships/image" Target="../media/image51.png"/><Relationship Id="rId10" Type="http://schemas.openxmlformats.org/officeDocument/2006/relationships/notesSlide" Target="../notesSlides/notesSlide28.xml"/><Relationship Id="rId4" Type="http://schemas.openxmlformats.org/officeDocument/2006/relationships/tags" Target="../tags/tag46.xml"/><Relationship Id="rId9" Type="http://schemas.openxmlformats.org/officeDocument/2006/relationships/slideLayout" Target="../slideLayouts/slideLayout2.xml"/><Relationship Id="rId1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hyperlink" Target="http://ruder.io/optimizing-gradient-descent/"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11"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customXml" Target="../ink/ink2.xml"/><Relationship Id="rId4" Type="http://schemas.openxmlformats.org/officeDocument/2006/relationships/hyperlink" Target="https://arxiv.org/pdf/1703.09833.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56.png"/><Relationship Id="rId5" Type="http://schemas.openxmlformats.org/officeDocument/2006/relationships/hyperlink" Target="https://arxiv.org/pdf/1506.02617.pdf" TargetMode="External"/><Relationship Id="rId4" Type="http://schemas.openxmlformats.org/officeDocument/2006/relationships/hyperlink" Target="https://arxiv.org/pdf/1611.01838.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openreview.net/pdf?id=HJC2SzZCW"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microsoft.com/en-us/research/wp-content/uploads/2016/02/bishop-tikhonov-nc-95.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52.xml"/><Relationship Id="rId5" Type="http://schemas.openxmlformats.org/officeDocument/2006/relationships/image" Target="../media/image58.png"/><Relationship Id="rId4" Type="http://schemas.openxmlformats.org/officeDocument/2006/relationships/image" Target="../media/image57.tmp"/></Relationships>
</file>

<file path=ppt/slides/_rels/slide36.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arxiv.org/pdf/1703.00810.pdf"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s://openreview.net/pdf?id=ry_WPG-A-"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rxiv.org/pdf/1706.02677.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openreview.net/pdf?id=ry_WPG-A-" TargetMode="External"/><Relationship Id="rId4" Type="http://schemas.openxmlformats.org/officeDocument/2006/relationships/hyperlink" Target="https://arxiv.org/pdf/1703.00810.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arxiv.org/pdf/1611.03530.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space.mit.edu/bitstream/handle/1721.1/107841/CBMM-Memo-067-v3.pdf?sequence=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iclr.cc/lib/exe/fetch.php?media=iclr2017:recht_iclr2017.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rxiv.org/pdf/1605.07678.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993" y="280852"/>
            <a:ext cx="10005848" cy="2540725"/>
          </a:xfrm>
        </p:spPr>
        <p:txBody>
          <a:bodyPr>
            <a:normAutofit/>
          </a:bodyPr>
          <a:lstStyle/>
          <a:p>
            <a:r>
              <a:rPr lang="en-US" b="1" dirty="0"/>
              <a:t>Interplay between Optimization and Generalization in DNNs</a:t>
            </a:r>
            <a:endParaRPr lang="nb-NO" sz="4000" b="1" dirty="0"/>
          </a:p>
        </p:txBody>
      </p:sp>
      <p:sp>
        <p:nvSpPr>
          <p:cNvPr id="3" name="Subtitle 2"/>
          <p:cNvSpPr>
            <a:spLocks noGrp="1"/>
          </p:cNvSpPr>
          <p:nvPr>
            <p:ph type="subTitle" idx="1"/>
          </p:nvPr>
        </p:nvSpPr>
        <p:spPr>
          <a:xfrm>
            <a:off x="1524000" y="3618372"/>
            <a:ext cx="9144000" cy="2226333"/>
          </a:xfrm>
        </p:spPr>
        <p:txBody>
          <a:bodyPr>
            <a:normAutofit fontScale="92500" lnSpcReduction="20000"/>
          </a:bodyPr>
          <a:lstStyle/>
          <a:p>
            <a:r>
              <a:rPr lang="nb-NO" b="1" dirty="0"/>
              <a:t>S. Sathiya Keerthi</a:t>
            </a:r>
          </a:p>
          <a:p>
            <a:r>
              <a:rPr lang="nb-NO" dirty="0"/>
              <a:t>Microsoft (Office-FAST Data Science Team)</a:t>
            </a:r>
          </a:p>
          <a:p>
            <a:r>
              <a:rPr lang="nb-NO" i="1" dirty="0">
                <a:hlinkClick r:id="rId3"/>
              </a:rPr>
              <a:t>keerthi@microsoft.com</a:t>
            </a:r>
            <a:endParaRPr lang="nb-NO" i="1" dirty="0"/>
          </a:p>
          <a:p>
            <a:endParaRPr lang="nb-NO" dirty="0"/>
          </a:p>
          <a:p>
            <a:r>
              <a:rPr lang="en-US" sz="2000" dirty="0" err="1"/>
              <a:t>Criteo</a:t>
            </a:r>
            <a:r>
              <a:rPr lang="en-US" sz="2000" dirty="0"/>
              <a:t> Workshop on ML in the Real World </a:t>
            </a:r>
          </a:p>
          <a:p>
            <a:r>
              <a:rPr lang="en-US" sz="2000" dirty="0"/>
              <a:t>November 8, 2017, Paris, France </a:t>
            </a:r>
            <a:endParaRPr lang="nb-NO" sz="2000" dirty="0"/>
          </a:p>
        </p:txBody>
      </p:sp>
      <p:sp>
        <p:nvSpPr>
          <p:cNvPr id="4" name="TextBox 3">
            <a:extLst>
              <a:ext uri="{FF2B5EF4-FFF2-40B4-BE49-F238E27FC236}">
                <a16:creationId xmlns:a16="http://schemas.microsoft.com/office/drawing/2014/main" id="{1ABF69F0-E25D-4593-BA37-FCD8CD7B158E}"/>
              </a:ext>
            </a:extLst>
          </p:cNvPr>
          <p:cNvSpPr txBox="1"/>
          <p:nvPr/>
        </p:nvSpPr>
        <p:spPr>
          <a:xfrm>
            <a:off x="138793" y="6017304"/>
            <a:ext cx="4205831" cy="738664"/>
          </a:xfrm>
          <a:prstGeom prst="rect">
            <a:avLst/>
          </a:prstGeom>
          <a:noFill/>
        </p:spPr>
        <p:txBody>
          <a:bodyPr wrap="none" rtlCol="0">
            <a:spAutoFit/>
          </a:bodyPr>
          <a:lstStyle/>
          <a:p>
            <a:r>
              <a:rPr lang="en-US" sz="1400" dirty="0"/>
              <a:t>DNN = Deep Neural Network</a:t>
            </a:r>
          </a:p>
          <a:p>
            <a:r>
              <a:rPr lang="en-US" sz="1400" dirty="0"/>
              <a:t>References are hyperlinked at appropriate places. </a:t>
            </a:r>
          </a:p>
          <a:p>
            <a:r>
              <a:rPr lang="en-US" sz="1400" dirty="0"/>
              <a:t>Notes in individual slides contain additional comments.</a:t>
            </a:r>
          </a:p>
        </p:txBody>
      </p:sp>
    </p:spTree>
    <p:extLst>
      <p:ext uri="{BB962C8B-B14F-4D97-AF65-F5344CB8AC3E}">
        <p14:creationId xmlns:p14="http://schemas.microsoft.com/office/powerpoint/2010/main" val="280790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430" y="608887"/>
            <a:ext cx="11680166" cy="2387600"/>
          </a:xfrm>
        </p:spPr>
        <p:txBody>
          <a:bodyPr>
            <a:normAutofit/>
          </a:bodyPr>
          <a:lstStyle/>
          <a:p>
            <a:r>
              <a:rPr lang="nb-NO" b="1" dirty="0"/>
              <a:t>Kernel Methods [</a:t>
            </a:r>
            <a:r>
              <a:rPr lang="nb-NO" b="1" dirty="0">
                <a:hlinkClick r:id="rId3"/>
              </a:rPr>
              <a:t>Ref</a:t>
            </a:r>
            <a:r>
              <a:rPr lang="nb-NO" b="1" dirty="0"/>
              <a:t>]</a:t>
            </a:r>
          </a:p>
        </p:txBody>
      </p:sp>
    </p:spTree>
    <p:extLst>
      <p:ext uri="{BB962C8B-B14F-4D97-AF65-F5344CB8AC3E}">
        <p14:creationId xmlns:p14="http://schemas.microsoft.com/office/powerpoint/2010/main" val="129199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084135"/>
            <a:ext cx="10515600" cy="5630174"/>
          </a:xfrm>
        </p:spPr>
        <p:txBody>
          <a:bodyPr>
            <a:normAutofit/>
          </a:bodyPr>
          <a:lstStyle/>
          <a:p>
            <a:r>
              <a:rPr lang="nb-NO" dirty="0"/>
              <a:t>Bound on Generalization (gap) error, </a:t>
            </a:r>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r>
              <a:rPr lang="nb-NO" dirty="0"/>
              <a:t>Clean approach to get good generalization by controlling the capacity</a:t>
            </a:r>
          </a:p>
        </p:txBody>
      </p:sp>
      <p:sp>
        <p:nvSpPr>
          <p:cNvPr id="2" name="Title 1"/>
          <p:cNvSpPr>
            <a:spLocks noGrp="1"/>
          </p:cNvSpPr>
          <p:nvPr>
            <p:ph type="title"/>
          </p:nvPr>
        </p:nvSpPr>
        <p:spPr>
          <a:xfrm>
            <a:off x="838199" y="164009"/>
            <a:ext cx="10515600" cy="715886"/>
          </a:xfrm>
        </p:spPr>
        <p:txBody>
          <a:bodyPr/>
          <a:lstStyle/>
          <a:p>
            <a:r>
              <a:rPr lang="nb-NO" dirty="0"/>
              <a:t>Standard approach based on regularization</a:t>
            </a:r>
          </a:p>
        </p:txBody>
      </p:sp>
      <p:pic>
        <p:nvPicPr>
          <p:cNvPr id="31" name="Picture 30">
            <a:extLst>
              <a:ext uri="{FF2B5EF4-FFF2-40B4-BE49-F238E27FC236}">
                <a16:creationId xmlns:a16="http://schemas.microsoft.com/office/drawing/2014/main" id="{B4BFECEF-DBC7-44E3-880C-6B4FA3AE9E8E}"/>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233715" y="1703976"/>
            <a:ext cx="10433778" cy="4223777"/>
          </a:xfrm>
          <a:prstGeom prst="rect">
            <a:avLst/>
          </a:prstGeom>
        </p:spPr>
      </p:pic>
      <p:pic>
        <p:nvPicPr>
          <p:cNvPr id="9" name="Picture 8">
            <a:extLst>
              <a:ext uri="{FF2B5EF4-FFF2-40B4-BE49-F238E27FC236}">
                <a16:creationId xmlns:a16="http://schemas.microsoft.com/office/drawing/2014/main" id="{81E7AD81-456B-42C0-95B8-613B3D2081EE}"/>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6478446" y="1234144"/>
            <a:ext cx="143180" cy="189202"/>
          </a:xfrm>
          <a:prstGeom prst="rect">
            <a:avLst/>
          </a:prstGeom>
        </p:spPr>
      </p:pic>
    </p:spTree>
    <p:extLst>
      <p:ext uri="{BB962C8B-B14F-4D97-AF65-F5344CB8AC3E}">
        <p14:creationId xmlns:p14="http://schemas.microsoft.com/office/powerpoint/2010/main" val="149710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250" y="2410016"/>
            <a:ext cx="8619310" cy="1783161"/>
          </a:xfrm>
        </p:spPr>
        <p:txBody>
          <a:bodyPr>
            <a:normAutofit lnSpcReduction="10000"/>
          </a:bodyPr>
          <a:lstStyle/>
          <a:p>
            <a:pPr marL="0" indent="0">
              <a:buNone/>
            </a:pPr>
            <a:r>
              <a:rPr lang="en-US" dirty="0"/>
              <a:t>In kernel methods, </a:t>
            </a:r>
            <a:r>
              <a:rPr lang="en-US" b="1" dirty="0"/>
              <a:t>Regularization is sufficient </a:t>
            </a:r>
            <a:r>
              <a:rPr lang="en-US" dirty="0"/>
              <a:t>for getting good generalization performance. </a:t>
            </a:r>
            <a:r>
              <a:rPr lang="en-US" b="1" dirty="0"/>
              <a:t>But is it necessary?</a:t>
            </a:r>
          </a:p>
          <a:p>
            <a:pPr marL="0" indent="0">
              <a:buNone/>
            </a:pPr>
            <a:endParaRPr lang="en-US" b="1" dirty="0"/>
          </a:p>
          <a:p>
            <a:pPr marL="0" indent="0">
              <a:buNone/>
            </a:pPr>
            <a:r>
              <a:rPr lang="en-US" dirty="0"/>
              <a:t>Consider an experiment ..</a:t>
            </a:r>
          </a:p>
        </p:txBody>
      </p:sp>
    </p:spTree>
    <p:extLst>
      <p:ext uri="{BB962C8B-B14F-4D97-AF65-F5344CB8AC3E}">
        <p14:creationId xmlns:p14="http://schemas.microsoft.com/office/powerpoint/2010/main" val="745267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863" y="164009"/>
            <a:ext cx="10654936" cy="715886"/>
          </a:xfrm>
        </p:spPr>
        <p:txBody>
          <a:bodyPr/>
          <a:lstStyle/>
          <a:p>
            <a:r>
              <a:rPr lang="nb-NO" dirty="0"/>
              <a:t>Over-parametrization: SGD + No regularization</a:t>
            </a:r>
          </a:p>
        </p:txBody>
      </p:sp>
      <p:sp>
        <p:nvSpPr>
          <p:cNvPr id="3" name="Content Placeholder 2"/>
          <p:cNvSpPr>
            <a:spLocks noGrp="1"/>
          </p:cNvSpPr>
          <p:nvPr>
            <p:ph idx="1"/>
          </p:nvPr>
        </p:nvSpPr>
        <p:spPr>
          <a:xfrm>
            <a:off x="838199" y="1084135"/>
            <a:ext cx="10515600" cy="5479951"/>
          </a:xfrm>
        </p:spPr>
        <p:txBody>
          <a:bodyPr>
            <a:normAutofit/>
          </a:bodyPr>
          <a:lstStyle/>
          <a:p>
            <a:r>
              <a:rPr lang="en-US" dirty="0"/>
              <a:t>Let us consider squared loss:</a:t>
            </a:r>
          </a:p>
          <a:p>
            <a:r>
              <a:rPr lang="en-US" dirty="0"/>
              <a:t>SGD update:</a:t>
            </a:r>
          </a:p>
          <a:p>
            <a:r>
              <a:rPr lang="en-US" dirty="0"/>
              <a:t>If we start from                then the weight vector at any stage can be written as</a:t>
            </a:r>
          </a:p>
          <a:p>
            <a:r>
              <a:rPr lang="en-US" dirty="0"/>
              <a:t>SGD can be shown to converge to a minimizer,                 under suitable control of </a:t>
            </a:r>
          </a:p>
          <a:p>
            <a:r>
              <a:rPr lang="en-US" dirty="0"/>
              <a:t>Assume X is full rank</a:t>
            </a:r>
          </a:p>
          <a:p>
            <a:r>
              <a:rPr lang="en-US" dirty="0"/>
              <a:t>Over-parametrization means:</a:t>
            </a:r>
          </a:p>
          <a:p>
            <a:r>
              <a:rPr lang="en-US" dirty="0"/>
              <a:t>This means:  </a:t>
            </a:r>
          </a:p>
          <a:p>
            <a:r>
              <a:rPr lang="nb-NO" dirty="0"/>
              <a:t>If we work in kernel feature space and use the kernel trick:</a:t>
            </a:r>
          </a:p>
          <a:p>
            <a:r>
              <a:rPr lang="nb-NO" dirty="0"/>
              <a:t>Same as a kernel method moving to zero regularization: </a:t>
            </a:r>
          </a:p>
        </p:txBody>
      </p:sp>
      <p:pic>
        <p:nvPicPr>
          <p:cNvPr id="9" name="Picture 8">
            <a:extLst>
              <a:ext uri="{FF2B5EF4-FFF2-40B4-BE49-F238E27FC236}">
                <a16:creationId xmlns:a16="http://schemas.microsoft.com/office/drawing/2014/main" id="{03F93803-87CC-440C-AE19-597C4CC5F520}"/>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5518331" y="1122682"/>
            <a:ext cx="5337599" cy="388267"/>
          </a:xfrm>
          <a:prstGeom prst="rect">
            <a:avLst/>
          </a:prstGeom>
        </p:spPr>
      </p:pic>
      <p:pic>
        <p:nvPicPr>
          <p:cNvPr id="15" name="Picture 14">
            <a:extLst>
              <a:ext uri="{FF2B5EF4-FFF2-40B4-BE49-F238E27FC236}">
                <a16:creationId xmlns:a16="http://schemas.microsoft.com/office/drawing/2014/main" id="{32049AE0-225A-497C-8B97-A299440FB782}"/>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3055981" y="1619087"/>
            <a:ext cx="7016532" cy="488533"/>
          </a:xfrm>
          <a:prstGeom prst="rect">
            <a:avLst/>
          </a:prstGeom>
        </p:spPr>
      </p:pic>
      <p:pic>
        <p:nvPicPr>
          <p:cNvPr id="11" name="Picture 10">
            <a:extLst>
              <a:ext uri="{FF2B5EF4-FFF2-40B4-BE49-F238E27FC236}">
                <a16:creationId xmlns:a16="http://schemas.microsoft.com/office/drawing/2014/main" id="{480D9553-DA9A-4C20-AC02-29C482055F83}"/>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3473988" y="2206906"/>
            <a:ext cx="1041067" cy="292267"/>
          </a:xfrm>
          <a:prstGeom prst="rect">
            <a:avLst/>
          </a:prstGeom>
        </p:spPr>
      </p:pic>
      <p:pic>
        <p:nvPicPr>
          <p:cNvPr id="19" name="Picture 18">
            <a:extLst>
              <a:ext uri="{FF2B5EF4-FFF2-40B4-BE49-F238E27FC236}">
                <a16:creationId xmlns:a16="http://schemas.microsoft.com/office/drawing/2014/main" id="{471486F5-77C0-49D6-96ED-68421FE4BB4F}"/>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2729408" y="2546531"/>
            <a:ext cx="7771063" cy="366486"/>
          </a:xfrm>
          <a:prstGeom prst="rect">
            <a:avLst/>
          </a:prstGeom>
        </p:spPr>
      </p:pic>
      <p:pic>
        <p:nvPicPr>
          <p:cNvPr id="21" name="Picture 20">
            <a:extLst>
              <a:ext uri="{FF2B5EF4-FFF2-40B4-BE49-F238E27FC236}">
                <a16:creationId xmlns:a16="http://schemas.microsoft.com/office/drawing/2014/main" id="{42B6F924-D2C5-40FE-9AC6-08AEB52116F4}"/>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7915373" y="3069048"/>
            <a:ext cx="1179733" cy="352000"/>
          </a:xfrm>
          <a:prstGeom prst="rect">
            <a:avLst/>
          </a:prstGeom>
        </p:spPr>
      </p:pic>
      <p:pic>
        <p:nvPicPr>
          <p:cNvPr id="23" name="Picture 22">
            <a:extLst>
              <a:ext uri="{FF2B5EF4-FFF2-40B4-BE49-F238E27FC236}">
                <a16:creationId xmlns:a16="http://schemas.microsoft.com/office/drawing/2014/main" id="{6FE45F7E-3904-48B6-B38F-9EC3438CED8A}"/>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3905073" y="3519059"/>
            <a:ext cx="168533" cy="232533"/>
          </a:xfrm>
          <a:prstGeom prst="rect">
            <a:avLst/>
          </a:prstGeom>
        </p:spPr>
      </p:pic>
      <p:pic>
        <p:nvPicPr>
          <p:cNvPr id="29" name="Picture 28">
            <a:extLst>
              <a:ext uri="{FF2B5EF4-FFF2-40B4-BE49-F238E27FC236}">
                <a16:creationId xmlns:a16="http://schemas.microsoft.com/office/drawing/2014/main" id="{0A9C6549-E846-484D-9F5E-0620605BAC5D}"/>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5564052" y="4486818"/>
            <a:ext cx="6152535" cy="366933"/>
          </a:xfrm>
          <a:prstGeom prst="rect">
            <a:avLst/>
          </a:prstGeom>
        </p:spPr>
      </p:pic>
      <p:pic>
        <p:nvPicPr>
          <p:cNvPr id="31" name="Picture 30">
            <a:extLst>
              <a:ext uri="{FF2B5EF4-FFF2-40B4-BE49-F238E27FC236}">
                <a16:creationId xmlns:a16="http://schemas.microsoft.com/office/drawing/2014/main" id="{FE487143-1DE2-4E5F-A090-E9FCBB28F2B9}"/>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2938420" y="4987605"/>
            <a:ext cx="1732180" cy="335512"/>
          </a:xfrm>
          <a:prstGeom prst="rect">
            <a:avLst/>
          </a:prstGeom>
        </p:spPr>
      </p:pic>
      <p:pic>
        <p:nvPicPr>
          <p:cNvPr id="33" name="Picture 32">
            <a:extLst>
              <a:ext uri="{FF2B5EF4-FFF2-40B4-BE49-F238E27FC236}">
                <a16:creationId xmlns:a16="http://schemas.microsoft.com/office/drawing/2014/main" id="{01BF4897-EB49-4586-B1A6-80314A8751EF}"/>
              </a:ext>
            </a:extLst>
          </p:cNvPr>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9776823" y="5510303"/>
            <a:ext cx="1350400" cy="315733"/>
          </a:xfrm>
          <a:prstGeom prst="rect">
            <a:avLst/>
          </a:prstGeom>
        </p:spPr>
      </p:pic>
      <p:pic>
        <p:nvPicPr>
          <p:cNvPr id="35" name="Picture 34">
            <a:extLst>
              <a:ext uri="{FF2B5EF4-FFF2-40B4-BE49-F238E27FC236}">
                <a16:creationId xmlns:a16="http://schemas.microsoft.com/office/drawing/2014/main" id="{ADFB2A26-4179-4DB5-841A-C66725A14CEE}"/>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9324556" y="6021380"/>
            <a:ext cx="904533" cy="253867"/>
          </a:xfrm>
          <a:prstGeom prst="rect">
            <a:avLst/>
          </a:prstGeom>
        </p:spPr>
      </p:pic>
    </p:spTree>
    <p:extLst>
      <p:ext uri="{BB962C8B-B14F-4D97-AF65-F5344CB8AC3E}">
        <p14:creationId xmlns:p14="http://schemas.microsoft.com/office/powerpoint/2010/main" val="253187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9575" y="2514519"/>
            <a:ext cx="8619310" cy="2586526"/>
          </a:xfrm>
        </p:spPr>
        <p:txBody>
          <a:bodyPr>
            <a:normAutofit fontScale="92500" lnSpcReduction="20000"/>
          </a:bodyPr>
          <a:lstStyle/>
          <a:p>
            <a:pPr marL="0" indent="0">
              <a:buNone/>
            </a:pPr>
            <a:r>
              <a:rPr lang="en-US" sz="3600" dirty="0"/>
              <a:t>Kernel method with zero regularization gives </a:t>
            </a:r>
            <a:r>
              <a:rPr lang="en-US" sz="3600" b="1" dirty="0"/>
              <a:t>great performance!</a:t>
            </a:r>
          </a:p>
          <a:p>
            <a:pPr marL="0" indent="0">
              <a:buNone/>
            </a:pPr>
            <a:endParaRPr lang="en-US" sz="3600" b="1" dirty="0"/>
          </a:p>
          <a:p>
            <a:pPr marL="0" indent="0">
              <a:buNone/>
            </a:pPr>
            <a:r>
              <a:rPr lang="en-US" sz="3600" dirty="0"/>
              <a:t>Example: On MNIST, with RBF kernel, it gets a </a:t>
            </a:r>
            <a:r>
              <a:rPr lang="en-US" sz="3600" dirty="0">
                <a:hlinkClick r:id="rId3"/>
              </a:rPr>
              <a:t>test error of 1.2% </a:t>
            </a:r>
            <a:r>
              <a:rPr lang="en-US" sz="3600" dirty="0"/>
              <a:t>which is smaller than that of </a:t>
            </a:r>
            <a:r>
              <a:rPr lang="en-US" sz="3600" dirty="0">
                <a:hlinkClick r:id="rId4"/>
              </a:rPr>
              <a:t>SVM (1.4%)</a:t>
            </a:r>
            <a:endParaRPr lang="en-US" sz="3600" dirty="0"/>
          </a:p>
        </p:txBody>
      </p:sp>
      <p:sp>
        <p:nvSpPr>
          <p:cNvPr id="4" name="Rectangle: Rounded Corners 3">
            <a:extLst>
              <a:ext uri="{FF2B5EF4-FFF2-40B4-BE49-F238E27FC236}">
                <a16:creationId xmlns:a16="http://schemas.microsoft.com/office/drawing/2014/main" id="{BDFD2145-6BEF-4DAE-9CA0-5049DD0F0B43}"/>
              </a:ext>
            </a:extLst>
          </p:cNvPr>
          <p:cNvSpPr/>
          <p:nvPr/>
        </p:nvSpPr>
        <p:spPr>
          <a:xfrm>
            <a:off x="2050861" y="2475419"/>
            <a:ext cx="7765876" cy="86867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17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4009"/>
            <a:ext cx="10515600" cy="715886"/>
          </a:xfrm>
        </p:spPr>
        <p:txBody>
          <a:bodyPr/>
          <a:lstStyle/>
          <a:p>
            <a:r>
              <a:rPr lang="nb-NO" dirty="0"/>
              <a:t>Reason: SGD goes to Minimum Norm Solution</a:t>
            </a:r>
          </a:p>
        </p:txBody>
      </p:sp>
      <p:sp>
        <p:nvSpPr>
          <p:cNvPr id="3" name="Content Placeholder 2"/>
          <p:cNvSpPr>
            <a:spLocks noGrp="1"/>
          </p:cNvSpPr>
          <p:nvPr>
            <p:ph idx="1"/>
          </p:nvPr>
        </p:nvSpPr>
        <p:spPr>
          <a:xfrm>
            <a:off x="838199" y="1084135"/>
            <a:ext cx="10515600" cy="5329728"/>
          </a:xfrm>
        </p:spPr>
        <p:txBody>
          <a:bodyPr>
            <a:normAutofit/>
          </a:bodyPr>
          <a:lstStyle/>
          <a:p>
            <a:r>
              <a:rPr lang="nb-NO" dirty="0"/>
              <a:t>The solution                                             is nothing but the minimum norm solution: </a:t>
            </a:r>
          </a:p>
          <a:p>
            <a:endParaRPr lang="nb-NO" dirty="0"/>
          </a:p>
          <a:p>
            <a:r>
              <a:rPr lang="nb-NO" dirty="0"/>
              <a:t>Minimum norm solution also has nice robustness properties – </a:t>
            </a:r>
          </a:p>
          <a:p>
            <a:pPr lvl="1"/>
            <a:r>
              <a:rPr lang="nb-NO" dirty="0"/>
              <a:t>Insensitivity of the output to input changes</a:t>
            </a:r>
          </a:p>
          <a:p>
            <a:pPr lvl="1"/>
            <a:r>
              <a:rPr lang="nb-NO" dirty="0"/>
              <a:t>Hence it also has good generalization</a:t>
            </a:r>
          </a:p>
          <a:p>
            <a:endParaRPr lang="nb-NO" dirty="0"/>
          </a:p>
          <a:p>
            <a:r>
              <a:rPr lang="nb-NO" dirty="0"/>
              <a:t>That’s a WOW property of SGD – but how did it get it? Let’s try to understand this.</a:t>
            </a:r>
          </a:p>
        </p:txBody>
      </p:sp>
      <p:pic>
        <p:nvPicPr>
          <p:cNvPr id="5" name="Picture 4">
            <a:extLst>
              <a:ext uri="{FF2B5EF4-FFF2-40B4-BE49-F238E27FC236}">
                <a16:creationId xmlns:a16="http://schemas.microsoft.com/office/drawing/2014/main" id="{45352916-8F4E-4385-A37D-CCA250F05134}"/>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75572" y="1174938"/>
            <a:ext cx="3367052" cy="314235"/>
          </a:xfrm>
          <a:prstGeom prst="rect">
            <a:avLst/>
          </a:prstGeom>
        </p:spPr>
      </p:pic>
      <p:pic>
        <p:nvPicPr>
          <p:cNvPr id="7" name="Picture 6">
            <a:extLst>
              <a:ext uri="{FF2B5EF4-FFF2-40B4-BE49-F238E27FC236}">
                <a16:creationId xmlns:a16="http://schemas.microsoft.com/office/drawing/2014/main" id="{F7BA947C-B0A1-4FD6-B822-8BA8E9A12A4A}"/>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559595" y="2037080"/>
            <a:ext cx="3752533" cy="384000"/>
          </a:xfrm>
          <a:prstGeom prst="rect">
            <a:avLst/>
          </a:prstGeom>
        </p:spPr>
      </p:pic>
    </p:spTree>
    <p:extLst>
      <p:ext uri="{BB962C8B-B14F-4D97-AF65-F5344CB8AC3E}">
        <p14:creationId xmlns:p14="http://schemas.microsoft.com/office/powerpoint/2010/main" val="654564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FD2E77F7-A364-4ECA-A4BA-073B28488B53}"/>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327604" y="5255858"/>
            <a:ext cx="4546355" cy="748267"/>
          </a:xfrm>
          <a:prstGeom prst="rect">
            <a:avLst/>
          </a:prstGeom>
        </p:spPr>
      </p:pic>
      <p:grpSp>
        <p:nvGrpSpPr>
          <p:cNvPr id="12" name="Group 11">
            <a:extLst>
              <a:ext uri="{FF2B5EF4-FFF2-40B4-BE49-F238E27FC236}">
                <a16:creationId xmlns:a16="http://schemas.microsoft.com/office/drawing/2014/main" id="{C90407F1-7839-47F2-B7AD-9C56D3A0A679}"/>
              </a:ext>
            </a:extLst>
          </p:cNvPr>
          <p:cNvGrpSpPr/>
          <p:nvPr/>
        </p:nvGrpSpPr>
        <p:grpSpPr>
          <a:xfrm>
            <a:off x="1655191" y="5093287"/>
            <a:ext cx="5689926" cy="1335679"/>
            <a:chOff x="1655191" y="5093287"/>
            <a:chExt cx="5689926" cy="1335679"/>
          </a:xfrm>
        </p:grpSpPr>
        <p:cxnSp>
          <p:nvCxnSpPr>
            <p:cNvPr id="4" name="Straight Connector 3">
              <a:extLst>
                <a:ext uri="{FF2B5EF4-FFF2-40B4-BE49-F238E27FC236}">
                  <a16:creationId xmlns:a16="http://schemas.microsoft.com/office/drawing/2014/main" id="{F0B66FBC-3021-4E01-A15A-1382E54283C9}"/>
                </a:ext>
              </a:extLst>
            </p:cNvPr>
            <p:cNvCxnSpPr>
              <a:cxnSpLocks/>
            </p:cNvCxnSpPr>
            <p:nvPr/>
          </p:nvCxnSpPr>
          <p:spPr>
            <a:xfrm flipV="1">
              <a:off x="1655191" y="5093287"/>
              <a:ext cx="1257826" cy="133567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CFFE1AB-FD41-4958-A9E3-930D34D7D8C9}"/>
                </a:ext>
              </a:extLst>
            </p:cNvPr>
            <p:cNvCxnSpPr>
              <a:cxnSpLocks/>
            </p:cNvCxnSpPr>
            <p:nvPr/>
          </p:nvCxnSpPr>
          <p:spPr>
            <a:xfrm flipV="1">
              <a:off x="6087291" y="5093287"/>
              <a:ext cx="1257826" cy="133567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096824-844A-4377-A094-9397F3031599}"/>
                </a:ext>
              </a:extLst>
            </p:cNvPr>
            <p:cNvCxnSpPr>
              <a:cxnSpLocks/>
            </p:cNvCxnSpPr>
            <p:nvPr/>
          </p:nvCxnSpPr>
          <p:spPr>
            <a:xfrm flipV="1">
              <a:off x="1668253" y="6422435"/>
              <a:ext cx="4432100" cy="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E546C0-DA9F-4830-9F59-2C8293DBC91C}"/>
                </a:ext>
              </a:extLst>
            </p:cNvPr>
            <p:cNvCxnSpPr>
              <a:cxnSpLocks/>
            </p:cNvCxnSpPr>
            <p:nvPr/>
          </p:nvCxnSpPr>
          <p:spPr>
            <a:xfrm flipV="1">
              <a:off x="2898340" y="5105272"/>
              <a:ext cx="4432100" cy="1"/>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3C1B1B83-DACE-4FB2-80D5-79FD7168DB69}"/>
              </a:ext>
            </a:extLst>
          </p:cNvPr>
          <p:cNvGrpSpPr/>
          <p:nvPr/>
        </p:nvGrpSpPr>
        <p:grpSpPr>
          <a:xfrm>
            <a:off x="1722686" y="1888538"/>
            <a:ext cx="5689926" cy="1335679"/>
            <a:chOff x="1655191" y="5093287"/>
            <a:chExt cx="5689926" cy="1335679"/>
          </a:xfrm>
        </p:grpSpPr>
        <p:cxnSp>
          <p:nvCxnSpPr>
            <p:cNvPr id="14" name="Straight Connector 13">
              <a:extLst>
                <a:ext uri="{FF2B5EF4-FFF2-40B4-BE49-F238E27FC236}">
                  <a16:creationId xmlns:a16="http://schemas.microsoft.com/office/drawing/2014/main" id="{E2960244-5D87-4765-959D-57360BB0993C}"/>
                </a:ext>
              </a:extLst>
            </p:cNvPr>
            <p:cNvCxnSpPr>
              <a:cxnSpLocks/>
            </p:cNvCxnSpPr>
            <p:nvPr/>
          </p:nvCxnSpPr>
          <p:spPr>
            <a:xfrm flipV="1">
              <a:off x="1655191" y="5093287"/>
              <a:ext cx="1257826" cy="133567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52644C-5E0B-4FCA-BD0F-90E4CC601CD2}"/>
                </a:ext>
              </a:extLst>
            </p:cNvPr>
            <p:cNvCxnSpPr>
              <a:cxnSpLocks/>
            </p:cNvCxnSpPr>
            <p:nvPr/>
          </p:nvCxnSpPr>
          <p:spPr>
            <a:xfrm flipV="1">
              <a:off x="6087291" y="5093287"/>
              <a:ext cx="1257826" cy="133567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AA8AAC-655B-4DC2-8211-A0B5A6EF3C73}"/>
                </a:ext>
              </a:extLst>
            </p:cNvPr>
            <p:cNvCxnSpPr>
              <a:cxnSpLocks/>
            </p:cNvCxnSpPr>
            <p:nvPr/>
          </p:nvCxnSpPr>
          <p:spPr>
            <a:xfrm flipV="1">
              <a:off x="1668253" y="6422435"/>
              <a:ext cx="4432100" cy="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6B2670D-4B84-4649-B1AA-92CF9ED7B5C6}"/>
                </a:ext>
              </a:extLst>
            </p:cNvPr>
            <p:cNvCxnSpPr>
              <a:cxnSpLocks/>
            </p:cNvCxnSpPr>
            <p:nvPr/>
          </p:nvCxnSpPr>
          <p:spPr>
            <a:xfrm flipV="1">
              <a:off x="2898340" y="5105272"/>
              <a:ext cx="4432100" cy="1"/>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A97270FF-47B4-4797-AF46-F2E7E6728BAD}"/>
              </a:ext>
            </a:extLst>
          </p:cNvPr>
          <p:cNvSpPr/>
          <p:nvPr/>
        </p:nvSpPr>
        <p:spPr>
          <a:xfrm>
            <a:off x="2782955" y="5652270"/>
            <a:ext cx="182880" cy="211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EE94ECE-A92A-40B2-AFFA-B25046AC1942}"/>
              </a:ext>
            </a:extLst>
          </p:cNvPr>
          <p:cNvSpPr/>
          <p:nvPr/>
        </p:nvSpPr>
        <p:spPr>
          <a:xfrm>
            <a:off x="5620625" y="5255857"/>
            <a:ext cx="182880" cy="211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3DE81C-A456-4C8B-8685-D62548DD3A69}"/>
              </a:ext>
            </a:extLst>
          </p:cNvPr>
          <p:cNvSpPr/>
          <p:nvPr/>
        </p:nvSpPr>
        <p:spPr>
          <a:xfrm>
            <a:off x="5661286" y="2068431"/>
            <a:ext cx="182880" cy="211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403F7966-D393-4366-A64A-6FB914591AF5}"/>
              </a:ext>
            </a:extLst>
          </p:cNvPr>
          <p:cNvCxnSpPr>
            <a:cxnSpLocks/>
          </p:cNvCxnSpPr>
          <p:nvPr/>
        </p:nvCxnSpPr>
        <p:spPr>
          <a:xfrm flipV="1">
            <a:off x="2901081" y="957943"/>
            <a:ext cx="82172" cy="4737651"/>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9432705A-4F51-4325-9A68-B2B3C9EA4AD7}"/>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2406786" y="5797872"/>
            <a:ext cx="1025715" cy="287957"/>
          </a:xfrm>
          <a:prstGeom prst="rect">
            <a:avLst/>
          </a:prstGeom>
        </p:spPr>
      </p:pic>
      <p:pic>
        <p:nvPicPr>
          <p:cNvPr id="30" name="Picture 29">
            <a:extLst>
              <a:ext uri="{FF2B5EF4-FFF2-40B4-BE49-F238E27FC236}">
                <a16:creationId xmlns:a16="http://schemas.microsoft.com/office/drawing/2014/main" id="{0476A030-F2D3-4617-8F2F-9D411539D280}"/>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5897160" y="5255857"/>
            <a:ext cx="372032" cy="243818"/>
          </a:xfrm>
          <a:prstGeom prst="rect">
            <a:avLst/>
          </a:prstGeom>
        </p:spPr>
      </p:pic>
      <p:cxnSp>
        <p:nvCxnSpPr>
          <p:cNvPr id="32" name="Straight Connector 31">
            <a:extLst>
              <a:ext uri="{FF2B5EF4-FFF2-40B4-BE49-F238E27FC236}">
                <a16:creationId xmlns:a16="http://schemas.microsoft.com/office/drawing/2014/main" id="{A674742A-B4F5-4062-8F2A-42F8F0092542}"/>
              </a:ext>
            </a:extLst>
          </p:cNvPr>
          <p:cNvCxnSpPr>
            <a:cxnSpLocks/>
          </p:cNvCxnSpPr>
          <p:nvPr/>
        </p:nvCxnSpPr>
        <p:spPr>
          <a:xfrm flipV="1">
            <a:off x="5716424" y="3217686"/>
            <a:ext cx="0" cy="2143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1FAE861-354B-413E-AEC4-A7A91A55B7F1}"/>
              </a:ext>
            </a:extLst>
          </p:cNvPr>
          <p:cNvCxnSpPr>
            <a:cxnSpLocks/>
            <a:endCxn id="21" idx="4"/>
          </p:cNvCxnSpPr>
          <p:nvPr/>
        </p:nvCxnSpPr>
        <p:spPr>
          <a:xfrm flipV="1">
            <a:off x="5725848" y="2279614"/>
            <a:ext cx="26878" cy="922670"/>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A0B8C5-52AD-4D05-B0EE-9D45A9152FA1}"/>
              </a:ext>
            </a:extLst>
          </p:cNvPr>
          <p:cNvCxnSpPr>
            <a:cxnSpLocks/>
          </p:cNvCxnSpPr>
          <p:nvPr/>
        </p:nvCxnSpPr>
        <p:spPr>
          <a:xfrm flipV="1">
            <a:off x="5763801" y="1030246"/>
            <a:ext cx="0" cy="114377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700DAD0-A786-4A3D-A9CF-B0FA940F95B5}"/>
              </a:ext>
            </a:extLst>
          </p:cNvPr>
          <p:cNvCxnSpPr>
            <a:cxnSpLocks/>
          </p:cNvCxnSpPr>
          <p:nvPr/>
        </p:nvCxnSpPr>
        <p:spPr>
          <a:xfrm flipV="1">
            <a:off x="5677941" y="5436486"/>
            <a:ext cx="26878" cy="922670"/>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FC3DC8-52F8-4CFC-B59F-9B71C230A62C}"/>
              </a:ext>
            </a:extLst>
          </p:cNvPr>
          <p:cNvCxnSpPr>
            <a:cxnSpLocks/>
          </p:cNvCxnSpPr>
          <p:nvPr/>
        </p:nvCxnSpPr>
        <p:spPr>
          <a:xfrm flipV="1">
            <a:off x="5689773" y="6390637"/>
            <a:ext cx="0" cy="2900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6BB205DF-EE3F-42FA-B102-1414289CC4BD}"/>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2559902" y="1231378"/>
            <a:ext cx="353115" cy="290059"/>
          </a:xfrm>
          <a:prstGeom prst="rect">
            <a:avLst/>
          </a:prstGeom>
        </p:spPr>
      </p:pic>
      <p:pic>
        <p:nvPicPr>
          <p:cNvPr id="53" name="Picture 52">
            <a:extLst>
              <a:ext uri="{FF2B5EF4-FFF2-40B4-BE49-F238E27FC236}">
                <a16:creationId xmlns:a16="http://schemas.microsoft.com/office/drawing/2014/main" id="{A58A8A22-F1F0-40A7-8B94-EA764C514336}"/>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4042939" y="5978006"/>
            <a:ext cx="266938" cy="239614"/>
          </a:xfrm>
          <a:prstGeom prst="rect">
            <a:avLst/>
          </a:prstGeom>
        </p:spPr>
      </p:pic>
      <p:pic>
        <p:nvPicPr>
          <p:cNvPr id="56" name="Picture 55">
            <a:extLst>
              <a:ext uri="{FF2B5EF4-FFF2-40B4-BE49-F238E27FC236}">
                <a16:creationId xmlns:a16="http://schemas.microsoft.com/office/drawing/2014/main" id="{BEAF5712-6129-490B-8780-EFA1AFDDAF47}"/>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7327603" y="173286"/>
            <a:ext cx="4193239" cy="748268"/>
          </a:xfrm>
          <a:prstGeom prst="rect">
            <a:avLst/>
          </a:prstGeom>
        </p:spPr>
      </p:pic>
      <p:pic>
        <p:nvPicPr>
          <p:cNvPr id="66" name="Picture 65">
            <a:extLst>
              <a:ext uri="{FF2B5EF4-FFF2-40B4-BE49-F238E27FC236}">
                <a16:creationId xmlns:a16="http://schemas.microsoft.com/office/drawing/2014/main" id="{BFE0A03D-E7F7-47BF-9E78-170CA8B9A504}"/>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5915291" y="1979238"/>
            <a:ext cx="372032" cy="245920"/>
          </a:xfrm>
          <a:prstGeom prst="rect">
            <a:avLst/>
          </a:prstGeom>
        </p:spPr>
      </p:pic>
      <p:pic>
        <p:nvPicPr>
          <p:cNvPr id="71" name="Picture 70">
            <a:extLst>
              <a:ext uri="{FF2B5EF4-FFF2-40B4-BE49-F238E27FC236}">
                <a16:creationId xmlns:a16="http://schemas.microsoft.com/office/drawing/2014/main" id="{9F3F3BF5-63F6-47D4-B13C-AB6C2FD4D15C}"/>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2524337" y="2762922"/>
            <a:ext cx="1105586" cy="298466"/>
          </a:xfrm>
          <a:prstGeom prst="rect">
            <a:avLst/>
          </a:prstGeom>
        </p:spPr>
      </p:pic>
      <p:cxnSp>
        <p:nvCxnSpPr>
          <p:cNvPr id="73" name="Straight Arrow Connector 72">
            <a:extLst>
              <a:ext uri="{FF2B5EF4-FFF2-40B4-BE49-F238E27FC236}">
                <a16:creationId xmlns:a16="http://schemas.microsoft.com/office/drawing/2014/main" id="{07D6764E-D0E4-4A9A-B3D1-60FC1971D24E}"/>
              </a:ext>
            </a:extLst>
          </p:cNvPr>
          <p:cNvCxnSpPr>
            <a:cxnSpLocks/>
            <a:stCxn id="18" idx="6"/>
            <a:endCxn id="21" idx="3"/>
          </p:cNvCxnSpPr>
          <p:nvPr/>
        </p:nvCxnSpPr>
        <p:spPr>
          <a:xfrm flipV="1">
            <a:off x="3057275" y="2248687"/>
            <a:ext cx="2630793" cy="41926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CFDC6ED-FE04-4B1F-82AB-08C0417572C8}"/>
              </a:ext>
            </a:extLst>
          </p:cNvPr>
          <p:cNvCxnSpPr>
            <a:cxnSpLocks/>
            <a:endCxn id="20" idx="3"/>
          </p:cNvCxnSpPr>
          <p:nvPr/>
        </p:nvCxnSpPr>
        <p:spPr>
          <a:xfrm flipV="1">
            <a:off x="2958838" y="5436113"/>
            <a:ext cx="2688569" cy="33458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98E0A7BF-3F79-4598-A203-6EFBD10F8005}"/>
              </a:ext>
            </a:extLst>
          </p:cNvPr>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6115590" y="3932818"/>
            <a:ext cx="3420298" cy="712314"/>
          </a:xfrm>
          <a:prstGeom prst="rect">
            <a:avLst/>
          </a:prstGeom>
        </p:spPr>
      </p:pic>
      <p:cxnSp>
        <p:nvCxnSpPr>
          <p:cNvPr id="82" name="Straight Arrow Connector 81">
            <a:extLst>
              <a:ext uri="{FF2B5EF4-FFF2-40B4-BE49-F238E27FC236}">
                <a16:creationId xmlns:a16="http://schemas.microsoft.com/office/drawing/2014/main" id="{FFA1AEC1-9D1E-4462-BBF2-47453BF83611}"/>
              </a:ext>
            </a:extLst>
          </p:cNvPr>
          <p:cNvCxnSpPr>
            <a:cxnSpLocks/>
          </p:cNvCxnSpPr>
          <p:nvPr/>
        </p:nvCxnSpPr>
        <p:spPr>
          <a:xfrm flipV="1">
            <a:off x="5720381" y="4252756"/>
            <a:ext cx="384712" cy="104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C05DBE8-991A-4D3E-8C10-F16DD8B7E7BF}"/>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7078306" y="2285204"/>
            <a:ext cx="3800332" cy="690427"/>
          </a:xfrm>
          <a:prstGeom prst="rect">
            <a:avLst/>
          </a:prstGeom>
        </p:spPr>
      </p:pic>
      <p:sp>
        <p:nvSpPr>
          <p:cNvPr id="18" name="Oval 17">
            <a:extLst>
              <a:ext uri="{FF2B5EF4-FFF2-40B4-BE49-F238E27FC236}">
                <a16:creationId xmlns:a16="http://schemas.microsoft.com/office/drawing/2014/main" id="{A4C161CB-0F10-4D2D-8D24-466A7EAC7731}"/>
              </a:ext>
            </a:extLst>
          </p:cNvPr>
          <p:cNvSpPr/>
          <p:nvPr/>
        </p:nvSpPr>
        <p:spPr>
          <a:xfrm>
            <a:off x="2874395" y="2562360"/>
            <a:ext cx="182880" cy="211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58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4009"/>
            <a:ext cx="10515600" cy="715886"/>
          </a:xfrm>
        </p:spPr>
        <p:txBody>
          <a:bodyPr/>
          <a:lstStyle/>
          <a:p>
            <a:r>
              <a:rPr lang="nb-NO" dirty="0"/>
              <a:t>There is nothing special about SGD</a:t>
            </a:r>
          </a:p>
        </p:txBody>
      </p:sp>
      <p:sp>
        <p:nvSpPr>
          <p:cNvPr id="3" name="Content Placeholder 2"/>
          <p:cNvSpPr>
            <a:spLocks noGrp="1"/>
          </p:cNvSpPr>
          <p:nvPr>
            <p:ph idx="1"/>
          </p:nvPr>
        </p:nvSpPr>
        <p:spPr>
          <a:xfrm>
            <a:off x="838199" y="1084135"/>
            <a:ext cx="10515600" cy="5107659"/>
          </a:xfrm>
        </p:spPr>
        <p:txBody>
          <a:bodyPr>
            <a:normAutofit/>
          </a:bodyPr>
          <a:lstStyle/>
          <a:p>
            <a:r>
              <a:rPr lang="nb-NO" dirty="0"/>
              <a:t>We will get minimum norm solution whenever we use any gradient based method and start from </a:t>
            </a:r>
          </a:p>
          <a:p>
            <a:endParaRPr lang="nb-NO" dirty="0"/>
          </a:p>
          <a:p>
            <a:r>
              <a:rPr lang="nb-NO" dirty="0"/>
              <a:t>With DNNs, we will see that SGD is indeed special.</a:t>
            </a:r>
          </a:p>
          <a:p>
            <a:r>
              <a:rPr lang="nb-NO" dirty="0"/>
              <a:t>But, that comes about not because of the property we are discussing here.</a:t>
            </a:r>
          </a:p>
          <a:p>
            <a:r>
              <a:rPr lang="nb-NO" dirty="0"/>
              <a:t>A related note: </a:t>
            </a:r>
          </a:p>
          <a:p>
            <a:pPr lvl="1"/>
            <a:r>
              <a:rPr lang="nb-NO" dirty="0"/>
              <a:t>Linear case: Hessian* of the empirical loss, E, is constant for quadratic loss.</a:t>
            </a:r>
          </a:p>
          <a:p>
            <a:pPr lvl="1"/>
            <a:r>
              <a:rPr lang="nb-NO" dirty="0"/>
              <a:t>It is mildly varying for other losses. </a:t>
            </a:r>
          </a:p>
          <a:p>
            <a:pPr lvl="1"/>
            <a:r>
              <a:rPr lang="nb-NO" dirty="0"/>
              <a:t>In DNNs, the Hessian is highly varying as a function of w. This is an important factor for consideration.</a:t>
            </a:r>
          </a:p>
        </p:txBody>
      </p:sp>
      <p:pic>
        <p:nvPicPr>
          <p:cNvPr id="5" name="Picture 4">
            <a:extLst>
              <a:ext uri="{FF2B5EF4-FFF2-40B4-BE49-F238E27FC236}">
                <a16:creationId xmlns:a16="http://schemas.microsoft.com/office/drawing/2014/main" id="{007883D7-D7B6-47D0-9D97-A8037D035D5B}"/>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498742" y="1553761"/>
            <a:ext cx="1041067" cy="292267"/>
          </a:xfrm>
          <a:prstGeom prst="rect">
            <a:avLst/>
          </a:prstGeom>
        </p:spPr>
      </p:pic>
      <p:sp>
        <p:nvSpPr>
          <p:cNvPr id="6" name="TextBox 5">
            <a:extLst>
              <a:ext uri="{FF2B5EF4-FFF2-40B4-BE49-F238E27FC236}">
                <a16:creationId xmlns:a16="http://schemas.microsoft.com/office/drawing/2014/main" id="{D2D4B7C8-0FF9-479F-937E-E6D705D6F6FB}"/>
              </a:ext>
            </a:extLst>
          </p:cNvPr>
          <p:cNvSpPr txBox="1"/>
          <p:nvPr/>
        </p:nvSpPr>
        <p:spPr>
          <a:xfrm>
            <a:off x="94249" y="6442316"/>
            <a:ext cx="6678688" cy="307777"/>
          </a:xfrm>
          <a:prstGeom prst="rect">
            <a:avLst/>
          </a:prstGeom>
          <a:noFill/>
        </p:spPr>
        <p:txBody>
          <a:bodyPr wrap="none" rtlCol="0">
            <a:spAutoFit/>
          </a:bodyPr>
          <a:lstStyle/>
          <a:p>
            <a:r>
              <a:rPr lang="en-US" sz="1400" dirty="0"/>
              <a:t>*Hessian is the matrix of second order partial derivatives of E with respect to the weights</a:t>
            </a:r>
          </a:p>
        </p:txBody>
      </p:sp>
      <p:sp>
        <p:nvSpPr>
          <p:cNvPr id="7" name="Rectangle: Rounded Corners 6">
            <a:extLst>
              <a:ext uri="{FF2B5EF4-FFF2-40B4-BE49-F238E27FC236}">
                <a16:creationId xmlns:a16="http://schemas.microsoft.com/office/drawing/2014/main" id="{84A47AEA-25B4-4F96-A163-C5D5FFB8CCE2}"/>
              </a:ext>
            </a:extLst>
          </p:cNvPr>
          <p:cNvSpPr/>
          <p:nvPr/>
        </p:nvSpPr>
        <p:spPr>
          <a:xfrm>
            <a:off x="838199" y="1084135"/>
            <a:ext cx="10212978" cy="86867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143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430" y="961584"/>
            <a:ext cx="11680166" cy="2387600"/>
          </a:xfrm>
        </p:spPr>
        <p:txBody>
          <a:bodyPr>
            <a:normAutofit/>
          </a:bodyPr>
          <a:lstStyle/>
          <a:p>
            <a:r>
              <a:rPr lang="nb-NO" b="1" dirty="0"/>
              <a:t>Over-Parametrized DNNs - </a:t>
            </a:r>
            <a:br>
              <a:rPr lang="nb-NO" b="1" dirty="0"/>
            </a:br>
            <a:r>
              <a:rPr lang="nb-NO" b="1" dirty="0"/>
              <a:t>Some Basic Insights</a:t>
            </a:r>
          </a:p>
        </p:txBody>
      </p:sp>
    </p:spTree>
    <p:extLst>
      <p:ext uri="{BB962C8B-B14F-4D97-AF65-F5344CB8AC3E}">
        <p14:creationId xmlns:p14="http://schemas.microsoft.com/office/powerpoint/2010/main" val="238839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540" y="850358"/>
            <a:ext cx="11064378" cy="5819978"/>
          </a:xfrm>
        </p:spPr>
        <p:txBody>
          <a:bodyPr>
            <a:normAutofit lnSpcReduction="10000"/>
          </a:bodyPr>
          <a:lstStyle/>
          <a:p>
            <a:r>
              <a:rPr lang="nb-NO" dirty="0"/>
              <a:t>Let’s take squared loss for easy analysis:</a:t>
            </a:r>
          </a:p>
          <a:p>
            <a:endParaRPr lang="nb-NO" dirty="0"/>
          </a:p>
          <a:p>
            <a:r>
              <a:rPr lang="nb-NO" dirty="0"/>
              <a:t>Gradient:</a:t>
            </a:r>
          </a:p>
          <a:p>
            <a:r>
              <a:rPr lang="nb-NO" dirty="0"/>
              <a:t>Hessian:  </a:t>
            </a:r>
          </a:p>
          <a:p>
            <a:r>
              <a:rPr lang="nb-NO" dirty="0"/>
              <a:t>Note:</a:t>
            </a:r>
          </a:p>
          <a:p>
            <a:pPr lvl="1"/>
            <a:r>
              <a:rPr lang="nb-NO" dirty="0"/>
              <a:t>When the</a:t>
            </a:r>
          </a:p>
          <a:p>
            <a:pPr lvl="1"/>
            <a:r>
              <a:rPr lang="nb-NO" dirty="0"/>
              <a:t>Over-parametrized case: the rank of      is limited by the number of examples, </a:t>
            </a:r>
            <a:r>
              <a:rPr lang="nb-NO" i="1" dirty="0"/>
              <a:t>n</a:t>
            </a:r>
            <a:r>
              <a:rPr lang="nb-NO" dirty="0"/>
              <a:t>  </a:t>
            </a:r>
          </a:p>
          <a:p>
            <a:r>
              <a:rPr lang="nb-NO" b="1" dirty="0"/>
              <a:t>Local minima: </a:t>
            </a:r>
            <a:r>
              <a:rPr lang="nb-NO" dirty="0"/>
              <a:t>have large     values - we can expect Hessian to be sharp</a:t>
            </a:r>
          </a:p>
          <a:p>
            <a:r>
              <a:rPr lang="nb-NO" b="1" dirty="0"/>
              <a:t>Global minima: </a:t>
            </a:r>
            <a:r>
              <a:rPr lang="nb-NO" dirty="0"/>
              <a:t>have small     values – Hessian is heavily rank deficient</a:t>
            </a:r>
          </a:p>
          <a:p>
            <a:pPr lvl="1"/>
            <a:r>
              <a:rPr lang="nb-NO" dirty="0"/>
              <a:t>In the perfect zero error case                                 a global minimum of over-parametrized DNNs is degenerate – it is a nonlinear manifold of large dimension</a:t>
            </a:r>
          </a:p>
          <a:p>
            <a:pPr lvl="1"/>
            <a:r>
              <a:rPr lang="nb-NO" dirty="0"/>
              <a:t>Hessian is dominated by      and, it varies a lot across that manifold – this is a property that makes DNNs very different from linear systems   </a:t>
            </a:r>
          </a:p>
          <a:p>
            <a:pPr lvl="1"/>
            <a:r>
              <a:rPr lang="nb-NO" dirty="0"/>
              <a:t>There are numerous such global minimums</a:t>
            </a:r>
          </a:p>
        </p:txBody>
      </p:sp>
      <p:pic>
        <p:nvPicPr>
          <p:cNvPr id="13" name="Picture 12">
            <a:extLst>
              <a:ext uri="{FF2B5EF4-FFF2-40B4-BE49-F238E27FC236}">
                <a16:creationId xmlns:a16="http://schemas.microsoft.com/office/drawing/2014/main" id="{1CFBA6D1-3FF5-4FEA-BF66-9A7CD04791B5}"/>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2337526" y="1233722"/>
            <a:ext cx="5130787" cy="408917"/>
          </a:xfrm>
          <a:prstGeom prst="rect">
            <a:avLst/>
          </a:prstGeom>
        </p:spPr>
      </p:pic>
      <p:pic>
        <p:nvPicPr>
          <p:cNvPr id="15" name="Picture 14">
            <a:extLst>
              <a:ext uri="{FF2B5EF4-FFF2-40B4-BE49-F238E27FC236}">
                <a16:creationId xmlns:a16="http://schemas.microsoft.com/office/drawing/2014/main" id="{050A2C76-F257-4CF8-A728-AE36D4F16B8A}"/>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2579188" y="1841156"/>
            <a:ext cx="2259246" cy="356259"/>
          </a:xfrm>
          <a:prstGeom prst="rect">
            <a:avLst/>
          </a:prstGeom>
        </p:spPr>
      </p:pic>
      <p:pic>
        <p:nvPicPr>
          <p:cNvPr id="22" name="Picture 21">
            <a:extLst>
              <a:ext uri="{FF2B5EF4-FFF2-40B4-BE49-F238E27FC236}">
                <a16:creationId xmlns:a16="http://schemas.microsoft.com/office/drawing/2014/main" id="{8459B0EE-BE61-453F-970A-553343DB18B5}"/>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2463810" y="2307083"/>
            <a:ext cx="9412643" cy="356259"/>
          </a:xfrm>
          <a:prstGeom prst="rect">
            <a:avLst/>
          </a:prstGeom>
        </p:spPr>
      </p:pic>
      <p:pic>
        <p:nvPicPr>
          <p:cNvPr id="26" name="Picture 25">
            <a:extLst>
              <a:ext uri="{FF2B5EF4-FFF2-40B4-BE49-F238E27FC236}">
                <a16:creationId xmlns:a16="http://schemas.microsoft.com/office/drawing/2014/main" id="{FB431C98-66E8-48CC-B3BD-A9FFDAB4078A}"/>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2860040" y="3149112"/>
            <a:ext cx="3673600" cy="272457"/>
          </a:xfrm>
          <a:prstGeom prst="rect">
            <a:avLst/>
          </a:prstGeom>
        </p:spPr>
      </p:pic>
      <p:pic>
        <p:nvPicPr>
          <p:cNvPr id="28" name="Picture 27">
            <a:extLst>
              <a:ext uri="{FF2B5EF4-FFF2-40B4-BE49-F238E27FC236}">
                <a16:creationId xmlns:a16="http://schemas.microsoft.com/office/drawing/2014/main" id="{C489EEF4-4376-4886-937E-EB84CB388297}"/>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6081255" y="3555671"/>
            <a:ext cx="272457" cy="250514"/>
          </a:xfrm>
          <a:prstGeom prst="rect">
            <a:avLst/>
          </a:prstGeom>
        </p:spPr>
      </p:pic>
      <p:pic>
        <p:nvPicPr>
          <p:cNvPr id="30" name="Picture 29">
            <a:extLst>
              <a:ext uri="{FF2B5EF4-FFF2-40B4-BE49-F238E27FC236}">
                <a16:creationId xmlns:a16="http://schemas.microsoft.com/office/drawing/2014/main" id="{E8FE5210-E674-412E-8E9C-076508DB28DC}"/>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4793336" y="4023990"/>
            <a:ext cx="236800" cy="211200"/>
          </a:xfrm>
          <a:prstGeom prst="rect">
            <a:avLst/>
          </a:prstGeom>
        </p:spPr>
      </p:pic>
      <p:pic>
        <p:nvPicPr>
          <p:cNvPr id="31" name="Picture 30">
            <a:extLst>
              <a:ext uri="{FF2B5EF4-FFF2-40B4-BE49-F238E27FC236}">
                <a16:creationId xmlns:a16="http://schemas.microsoft.com/office/drawing/2014/main" id="{5F870E1F-529D-41B5-A0C2-02E36A76A430}"/>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5056763" y="4489883"/>
            <a:ext cx="236800" cy="211200"/>
          </a:xfrm>
          <a:prstGeom prst="rect">
            <a:avLst/>
          </a:prstGeom>
        </p:spPr>
      </p:pic>
      <p:pic>
        <p:nvPicPr>
          <p:cNvPr id="36" name="Picture 35">
            <a:extLst>
              <a:ext uri="{FF2B5EF4-FFF2-40B4-BE49-F238E27FC236}">
                <a16:creationId xmlns:a16="http://schemas.microsoft.com/office/drawing/2014/main" id="{084E9FA8-83C4-4F2B-9C9F-744965C13FCD}"/>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5222229" y="4812790"/>
            <a:ext cx="2063443" cy="312930"/>
          </a:xfrm>
          <a:prstGeom prst="rect">
            <a:avLst/>
          </a:prstGeom>
        </p:spPr>
      </p:pic>
      <p:pic>
        <p:nvPicPr>
          <p:cNvPr id="37" name="Picture 36">
            <a:extLst>
              <a:ext uri="{FF2B5EF4-FFF2-40B4-BE49-F238E27FC236}">
                <a16:creationId xmlns:a16="http://schemas.microsoft.com/office/drawing/2014/main" id="{27AE1A5D-F246-4586-8435-A0E175E26EA7}"/>
              </a:ext>
            </a:extLst>
          </p:cNvPr>
          <p:cNvPicPr>
            <a:picLocks noChangeAspect="1"/>
          </p:cNvPicPr>
          <p:nvPr>
            <p:custDataLst>
              <p:tags r:id="rId9"/>
            </p:custDataLst>
          </p:nvPr>
        </p:nvPicPr>
        <p:blipFill>
          <a:blip r:embed="rId16">
            <a:extLst>
              <a:ext uri="{28A0092B-C50C-407E-A947-70E740481C1C}">
                <a14:useLocalDpi xmlns:a14="http://schemas.microsoft.com/office/drawing/2010/main" val="0"/>
              </a:ext>
            </a:extLst>
          </a:blip>
          <a:stretch>
            <a:fillRect/>
          </a:stretch>
        </p:blipFill>
        <p:spPr>
          <a:xfrm>
            <a:off x="4626217" y="5497688"/>
            <a:ext cx="272457" cy="250514"/>
          </a:xfrm>
          <a:prstGeom prst="rect">
            <a:avLst/>
          </a:prstGeom>
        </p:spPr>
      </p:pic>
      <p:sp>
        <p:nvSpPr>
          <p:cNvPr id="39" name="Title 1">
            <a:extLst>
              <a:ext uri="{FF2B5EF4-FFF2-40B4-BE49-F238E27FC236}">
                <a16:creationId xmlns:a16="http://schemas.microsoft.com/office/drawing/2014/main" id="{55136B5F-EAEE-42FF-A250-0AEA28D56CD1}"/>
              </a:ext>
            </a:extLst>
          </p:cNvPr>
          <p:cNvSpPr>
            <a:spLocks noGrp="1"/>
          </p:cNvSpPr>
          <p:nvPr>
            <p:ph type="title"/>
          </p:nvPr>
        </p:nvSpPr>
        <p:spPr>
          <a:xfrm>
            <a:off x="701039" y="78619"/>
            <a:ext cx="10515600" cy="715886"/>
          </a:xfrm>
        </p:spPr>
        <p:txBody>
          <a:bodyPr/>
          <a:lstStyle/>
          <a:p>
            <a:r>
              <a:rPr lang="nb-NO" dirty="0"/>
              <a:t>Understanding via Hessian Properties</a:t>
            </a:r>
          </a:p>
        </p:txBody>
      </p:sp>
      <p:cxnSp>
        <p:nvCxnSpPr>
          <p:cNvPr id="14" name="Straight Connector 13">
            <a:extLst>
              <a:ext uri="{FF2B5EF4-FFF2-40B4-BE49-F238E27FC236}">
                <a16:creationId xmlns:a16="http://schemas.microsoft.com/office/drawing/2014/main" id="{A2F9A047-5476-48F0-AC02-BE6259047C52}"/>
              </a:ext>
            </a:extLst>
          </p:cNvPr>
          <p:cNvCxnSpPr>
            <a:cxnSpLocks/>
          </p:cNvCxnSpPr>
          <p:nvPr/>
        </p:nvCxnSpPr>
        <p:spPr>
          <a:xfrm>
            <a:off x="1529816" y="5748202"/>
            <a:ext cx="824773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05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430" y="608887"/>
            <a:ext cx="11680166" cy="2387600"/>
          </a:xfrm>
        </p:spPr>
        <p:txBody>
          <a:bodyPr>
            <a:normAutofit/>
          </a:bodyPr>
          <a:lstStyle/>
          <a:p>
            <a:r>
              <a:rPr lang="nb-NO" b="1" dirty="0"/>
              <a:t>DNN Optimization</a:t>
            </a:r>
            <a:br>
              <a:rPr lang="nb-NO" b="1" dirty="0"/>
            </a:br>
            <a:r>
              <a:rPr lang="nb-NO" b="1" dirty="0"/>
              <a:t>(Training)</a:t>
            </a:r>
          </a:p>
        </p:txBody>
      </p:sp>
    </p:spTree>
    <p:extLst>
      <p:ext uri="{BB962C8B-B14F-4D97-AF65-F5344CB8AC3E}">
        <p14:creationId xmlns:p14="http://schemas.microsoft.com/office/powerpoint/2010/main" val="9595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4009"/>
            <a:ext cx="10515600" cy="715886"/>
          </a:xfrm>
        </p:spPr>
        <p:txBody>
          <a:bodyPr/>
          <a:lstStyle/>
          <a:p>
            <a:r>
              <a:rPr lang="nb-NO" dirty="0"/>
              <a:t>Ease of reaching a global Minimum</a:t>
            </a:r>
          </a:p>
        </p:txBody>
      </p:sp>
      <p:sp>
        <p:nvSpPr>
          <p:cNvPr id="3" name="Content Placeholder 2"/>
          <p:cNvSpPr>
            <a:spLocks noGrp="1"/>
          </p:cNvSpPr>
          <p:nvPr>
            <p:ph idx="1"/>
          </p:nvPr>
        </p:nvSpPr>
        <p:spPr>
          <a:xfrm>
            <a:off x="838199" y="1084135"/>
            <a:ext cx="10515600" cy="4500739"/>
          </a:xfrm>
        </p:spPr>
        <p:txBody>
          <a:bodyPr>
            <a:normAutofit/>
          </a:bodyPr>
          <a:lstStyle/>
          <a:p>
            <a:r>
              <a:rPr lang="nb-NO" dirty="0"/>
              <a:t>In the lightly over-parametrized (or under-parametrized) case, the error function is lot more sharper</a:t>
            </a:r>
          </a:p>
          <a:p>
            <a:pPr lvl="1"/>
            <a:r>
              <a:rPr lang="nb-NO" dirty="0"/>
              <a:t>Chances of getting caught in a poor local minimum is higher, especially for a low-noise methods such as GD and SGD with large batch sizes</a:t>
            </a:r>
          </a:p>
          <a:p>
            <a:pPr lvl="1"/>
            <a:r>
              <a:rPr lang="nb-NO" dirty="0"/>
              <a:t>The time taken to go to a minimum is generally large</a:t>
            </a:r>
          </a:p>
          <a:p>
            <a:r>
              <a:rPr lang="nb-NO" dirty="0"/>
              <a:t>Over-parametrized systems do not suffer from such issues</a:t>
            </a:r>
          </a:p>
          <a:p>
            <a:pPr lvl="1"/>
            <a:r>
              <a:rPr lang="nb-NO" dirty="0"/>
              <a:t>Getting to a global minimum is easy*</a:t>
            </a:r>
          </a:p>
          <a:p>
            <a:pPr lvl="1"/>
            <a:r>
              <a:rPr lang="nb-NO" dirty="0"/>
              <a:t>Training time is also much shorter</a:t>
            </a:r>
          </a:p>
          <a:p>
            <a:endParaRPr lang="nb-NO" dirty="0"/>
          </a:p>
        </p:txBody>
      </p:sp>
      <p:sp>
        <p:nvSpPr>
          <p:cNvPr id="4" name="TextBox 3">
            <a:extLst>
              <a:ext uri="{FF2B5EF4-FFF2-40B4-BE49-F238E27FC236}">
                <a16:creationId xmlns:a16="http://schemas.microsoft.com/office/drawing/2014/main" id="{52298495-A366-484C-8EF4-4C37B5C4F097}"/>
              </a:ext>
            </a:extLst>
          </p:cNvPr>
          <p:cNvSpPr txBox="1"/>
          <p:nvPr/>
        </p:nvSpPr>
        <p:spPr>
          <a:xfrm>
            <a:off x="130665" y="6211398"/>
            <a:ext cx="6348512" cy="646331"/>
          </a:xfrm>
          <a:prstGeom prst="rect">
            <a:avLst/>
          </a:prstGeom>
          <a:noFill/>
        </p:spPr>
        <p:txBody>
          <a:bodyPr wrap="square" rtlCol="0">
            <a:spAutoFit/>
          </a:bodyPr>
          <a:lstStyle/>
          <a:p>
            <a:r>
              <a:rPr lang="en-US" dirty="0"/>
              <a:t>*With sigmoid/tanh activations there can be some slow down due to the flat ends, but that can be overcome using good heuristics.</a:t>
            </a:r>
          </a:p>
        </p:txBody>
      </p:sp>
      <p:cxnSp>
        <p:nvCxnSpPr>
          <p:cNvPr id="5" name="Straight Connector 4">
            <a:extLst>
              <a:ext uri="{FF2B5EF4-FFF2-40B4-BE49-F238E27FC236}">
                <a16:creationId xmlns:a16="http://schemas.microsoft.com/office/drawing/2014/main" id="{2927C8AD-E6B9-4B44-BDC4-C435BA038EB4}"/>
              </a:ext>
            </a:extLst>
          </p:cNvPr>
          <p:cNvCxnSpPr>
            <a:cxnSpLocks/>
          </p:cNvCxnSpPr>
          <p:nvPr/>
        </p:nvCxnSpPr>
        <p:spPr>
          <a:xfrm>
            <a:off x="1608910" y="3912893"/>
            <a:ext cx="455022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847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194E005F-6680-44AD-B9F7-386FF196F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1" y="0"/>
            <a:ext cx="7384042" cy="5649686"/>
          </a:xfrm>
          <a:prstGeom prst="rect">
            <a:avLst/>
          </a:prstGeom>
        </p:spPr>
      </p:pic>
      <p:sp>
        <p:nvSpPr>
          <p:cNvPr id="4" name="TextBox 3">
            <a:extLst>
              <a:ext uri="{FF2B5EF4-FFF2-40B4-BE49-F238E27FC236}">
                <a16:creationId xmlns:a16="http://schemas.microsoft.com/office/drawing/2014/main" id="{09DEB04A-C7C9-4CA9-92E8-D1310E33BD28}"/>
              </a:ext>
            </a:extLst>
          </p:cNvPr>
          <p:cNvSpPr txBox="1"/>
          <p:nvPr/>
        </p:nvSpPr>
        <p:spPr>
          <a:xfrm>
            <a:off x="391913" y="6413863"/>
            <a:ext cx="5244870" cy="369332"/>
          </a:xfrm>
          <a:prstGeom prst="rect">
            <a:avLst/>
          </a:prstGeom>
          <a:noFill/>
        </p:spPr>
        <p:txBody>
          <a:bodyPr wrap="square" rtlCol="0">
            <a:spAutoFit/>
          </a:bodyPr>
          <a:lstStyle/>
          <a:p>
            <a:r>
              <a:rPr lang="en-US" dirty="0">
                <a:hlinkClick r:id="rId4"/>
              </a:rPr>
              <a:t>Liao and </a:t>
            </a:r>
            <a:r>
              <a:rPr lang="en-US" dirty="0" err="1">
                <a:hlinkClick r:id="rId4"/>
              </a:rPr>
              <a:t>Poggio</a:t>
            </a:r>
            <a:r>
              <a:rPr lang="en-US" dirty="0">
                <a:hlinkClick r:id="rId4"/>
              </a:rPr>
              <a:t>, Theory of deep learning II, June 2017</a:t>
            </a:r>
            <a:endParaRPr lang="en-US" dirty="0"/>
          </a:p>
        </p:txBody>
      </p:sp>
      <p:cxnSp>
        <p:nvCxnSpPr>
          <p:cNvPr id="6" name="Straight Arrow Connector 5">
            <a:extLst>
              <a:ext uri="{FF2B5EF4-FFF2-40B4-BE49-F238E27FC236}">
                <a16:creationId xmlns:a16="http://schemas.microsoft.com/office/drawing/2014/main" id="{26BA5CB5-ED5C-4002-8ABC-F1C7ED49FF43}"/>
              </a:ext>
            </a:extLst>
          </p:cNvPr>
          <p:cNvCxnSpPr>
            <a:cxnSpLocks/>
          </p:cNvCxnSpPr>
          <p:nvPr/>
        </p:nvCxnSpPr>
        <p:spPr>
          <a:xfrm>
            <a:off x="5040056" y="1885426"/>
            <a:ext cx="2060753" cy="1369212"/>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A22DEED-6B2D-46E7-A06D-F7DC32314B5A}"/>
              </a:ext>
            </a:extLst>
          </p:cNvPr>
          <p:cNvSpPr/>
          <p:nvPr/>
        </p:nvSpPr>
        <p:spPr>
          <a:xfrm>
            <a:off x="8832669" y="2945126"/>
            <a:ext cx="182880" cy="211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82D66C4-0BE6-4085-9BB8-EF9B873A1BCF}"/>
              </a:ext>
            </a:extLst>
          </p:cNvPr>
          <p:cNvSpPr/>
          <p:nvPr/>
        </p:nvSpPr>
        <p:spPr>
          <a:xfrm>
            <a:off x="8645431" y="3885639"/>
            <a:ext cx="182880" cy="211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C7BD040-C98D-4F9C-ABCE-F007B5076136}"/>
              </a:ext>
            </a:extLst>
          </p:cNvPr>
          <p:cNvSpPr txBox="1"/>
          <p:nvPr/>
        </p:nvSpPr>
        <p:spPr>
          <a:xfrm>
            <a:off x="7763212" y="531220"/>
            <a:ext cx="4390369" cy="923330"/>
          </a:xfrm>
          <a:prstGeom prst="rect">
            <a:avLst/>
          </a:prstGeom>
          <a:noFill/>
          <a:ln w="22225">
            <a:solidFill>
              <a:schemeClr val="accent1"/>
            </a:solidFill>
          </a:ln>
        </p:spPr>
        <p:txBody>
          <a:bodyPr wrap="none" rtlCol="0">
            <a:spAutoFit/>
          </a:bodyPr>
          <a:lstStyle/>
          <a:p>
            <a:r>
              <a:rPr lang="en-US" dirty="0"/>
              <a:t>The (connected) set of global minima in one</a:t>
            </a:r>
          </a:p>
          <a:p>
            <a:r>
              <a:rPr lang="en-US" dirty="0"/>
              <a:t>basin of attraction is a </a:t>
            </a:r>
            <a:r>
              <a:rPr lang="en-US" b="1" dirty="0">
                <a:solidFill>
                  <a:srgbClr val="FF0000"/>
                </a:solidFill>
              </a:rPr>
              <a:t>nonlinear manifold </a:t>
            </a:r>
            <a:r>
              <a:rPr lang="en-US" dirty="0"/>
              <a:t>of </a:t>
            </a:r>
          </a:p>
          <a:p>
            <a:r>
              <a:rPr lang="en-US" dirty="0"/>
              <a:t>very high dimension in the zero error case</a:t>
            </a:r>
          </a:p>
        </p:txBody>
      </p:sp>
      <p:sp>
        <p:nvSpPr>
          <p:cNvPr id="43" name="TextBox 42">
            <a:extLst>
              <a:ext uri="{FF2B5EF4-FFF2-40B4-BE49-F238E27FC236}">
                <a16:creationId xmlns:a16="http://schemas.microsoft.com/office/drawing/2014/main" id="{4934B52A-83C3-428E-8EB2-7C4055D7E655}"/>
              </a:ext>
            </a:extLst>
          </p:cNvPr>
          <p:cNvSpPr txBox="1"/>
          <p:nvPr/>
        </p:nvSpPr>
        <p:spPr>
          <a:xfrm>
            <a:off x="5533296" y="1562261"/>
            <a:ext cx="2026517" cy="646331"/>
          </a:xfrm>
          <a:prstGeom prst="rect">
            <a:avLst/>
          </a:prstGeom>
          <a:solidFill>
            <a:schemeClr val="bg1"/>
          </a:solidFill>
        </p:spPr>
        <p:txBody>
          <a:bodyPr wrap="none" rtlCol="0">
            <a:spAutoFit/>
          </a:bodyPr>
          <a:lstStyle/>
          <a:p>
            <a:r>
              <a:rPr lang="en-US" dirty="0">
                <a:solidFill>
                  <a:srgbClr val="0070C0"/>
                </a:solidFill>
              </a:rPr>
              <a:t>Global minima         </a:t>
            </a:r>
          </a:p>
          <a:p>
            <a:r>
              <a:rPr lang="en-US" dirty="0">
                <a:solidFill>
                  <a:srgbClr val="0070C0"/>
                </a:solidFill>
              </a:rPr>
              <a:t>(Degenerate)</a:t>
            </a:r>
          </a:p>
        </p:txBody>
      </p:sp>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DE5DF2D1-C6BA-446E-9FFA-E135C20445A0}"/>
                  </a:ext>
                </a:extLst>
              </p14:cNvPr>
              <p14:cNvContentPartPr/>
              <p14:nvPr/>
            </p14:nvContentPartPr>
            <p14:xfrm>
              <a:off x="7417803" y="2189792"/>
              <a:ext cx="2508240" cy="2522040"/>
            </p14:xfrm>
          </p:contentPart>
        </mc:Choice>
        <mc:Fallback xmlns="">
          <p:pic>
            <p:nvPicPr>
              <p:cNvPr id="24" name="Ink 23">
                <a:extLst>
                  <a:ext uri="{FF2B5EF4-FFF2-40B4-BE49-F238E27FC236}">
                    <a16:creationId xmlns:a16="http://schemas.microsoft.com/office/drawing/2014/main" id="{DE5DF2D1-C6BA-446E-9FFA-E135C20445A0}"/>
                  </a:ext>
                </a:extLst>
              </p:cNvPr>
              <p:cNvPicPr/>
              <p:nvPr/>
            </p:nvPicPr>
            <p:blipFill>
              <a:blip r:embed="rId6"/>
              <a:stretch>
                <a:fillRect/>
              </a:stretch>
            </p:blipFill>
            <p:spPr>
              <a:xfrm>
                <a:off x="7393682" y="2165673"/>
                <a:ext cx="2555762" cy="2569558"/>
              </a:xfrm>
              <a:prstGeom prst="rect">
                <a:avLst/>
              </a:prstGeom>
            </p:spPr>
          </p:pic>
        </mc:Fallback>
      </mc:AlternateContent>
      <p:grpSp>
        <p:nvGrpSpPr>
          <p:cNvPr id="37" name="Group 36">
            <a:extLst>
              <a:ext uri="{FF2B5EF4-FFF2-40B4-BE49-F238E27FC236}">
                <a16:creationId xmlns:a16="http://schemas.microsoft.com/office/drawing/2014/main" id="{191E5F69-9411-4DDF-9B3A-F6FAC99339D2}"/>
              </a:ext>
            </a:extLst>
          </p:cNvPr>
          <p:cNvGrpSpPr/>
          <p:nvPr/>
        </p:nvGrpSpPr>
        <p:grpSpPr>
          <a:xfrm>
            <a:off x="7021843" y="1517332"/>
            <a:ext cx="5016139" cy="4625340"/>
            <a:chOff x="6829689" y="2213067"/>
            <a:chExt cx="5016139" cy="4625340"/>
          </a:xfrm>
        </p:grpSpPr>
        <p:cxnSp>
          <p:nvCxnSpPr>
            <p:cNvPr id="23" name="Straight Arrow Connector 22">
              <a:extLst>
                <a:ext uri="{FF2B5EF4-FFF2-40B4-BE49-F238E27FC236}">
                  <a16:creationId xmlns:a16="http://schemas.microsoft.com/office/drawing/2014/main" id="{21D3F7EC-ED33-4104-9EE3-2442275921FC}"/>
                </a:ext>
              </a:extLst>
            </p:cNvPr>
            <p:cNvCxnSpPr>
              <a:cxnSpLocks/>
              <a:stCxn id="22" idx="5"/>
            </p:cNvCxnSpPr>
            <p:nvPr/>
          </p:nvCxnSpPr>
          <p:spPr>
            <a:xfrm>
              <a:off x="8609375" y="4761630"/>
              <a:ext cx="1799539" cy="714966"/>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884F36-193F-4B19-BAFF-7D53F8C2FF4C}"/>
                </a:ext>
              </a:extLst>
            </p:cNvPr>
            <p:cNvCxnSpPr>
              <a:cxnSpLocks/>
            </p:cNvCxnSpPr>
            <p:nvPr/>
          </p:nvCxnSpPr>
          <p:spPr>
            <a:xfrm>
              <a:off x="8776056" y="3727546"/>
              <a:ext cx="1980091" cy="1765377"/>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CD33A3E-0498-462C-841A-3861CC92E725}"/>
                </a:ext>
              </a:extLst>
            </p:cNvPr>
            <p:cNvSpPr txBox="1"/>
            <p:nvPr/>
          </p:nvSpPr>
          <p:spPr>
            <a:xfrm>
              <a:off x="7979218" y="5492923"/>
              <a:ext cx="2990114" cy="646331"/>
            </a:xfrm>
            <a:prstGeom prst="rect">
              <a:avLst/>
            </a:prstGeom>
            <a:noFill/>
            <a:ln w="25400">
              <a:solidFill>
                <a:schemeClr val="accent1"/>
              </a:solidFill>
            </a:ln>
          </p:spPr>
          <p:txBody>
            <a:bodyPr wrap="none" rtlCol="0">
              <a:spAutoFit/>
            </a:bodyPr>
            <a:lstStyle/>
            <a:p>
              <a:r>
                <a:rPr lang="en-US" dirty="0"/>
                <a:t>Different weight vectors have </a:t>
              </a:r>
            </a:p>
            <a:p>
              <a:r>
                <a:rPr lang="en-US" dirty="0"/>
                <a:t>different Hessian properties</a:t>
              </a:r>
            </a:p>
          </p:txBody>
        </p:sp>
        <p:sp>
          <p:nvSpPr>
            <p:cNvPr id="33" name="Oval 32">
              <a:extLst>
                <a:ext uri="{FF2B5EF4-FFF2-40B4-BE49-F238E27FC236}">
                  <a16:creationId xmlns:a16="http://schemas.microsoft.com/office/drawing/2014/main" id="{DABAB734-24A8-4C95-B739-D26FC7D35D6D}"/>
                </a:ext>
              </a:extLst>
            </p:cNvPr>
            <p:cNvSpPr/>
            <p:nvPr/>
          </p:nvSpPr>
          <p:spPr>
            <a:xfrm>
              <a:off x="6829689" y="2213067"/>
              <a:ext cx="5016139" cy="46253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27F773D0-9485-44F2-B630-394C8B7AFB8C}"/>
              </a:ext>
            </a:extLst>
          </p:cNvPr>
          <p:cNvCxnSpPr>
            <a:cxnSpLocks/>
          </p:cNvCxnSpPr>
          <p:nvPr/>
        </p:nvCxnSpPr>
        <p:spPr>
          <a:xfrm flipV="1">
            <a:off x="8924109" y="1470878"/>
            <a:ext cx="1676959" cy="961927"/>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93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893" y="615419"/>
            <a:ext cx="11680166" cy="2387600"/>
          </a:xfrm>
        </p:spPr>
        <p:txBody>
          <a:bodyPr>
            <a:normAutofit/>
          </a:bodyPr>
          <a:lstStyle/>
          <a:p>
            <a:r>
              <a:rPr lang="nb-NO" b="1" dirty="0"/>
              <a:t>Empirical Analysis of SGD</a:t>
            </a:r>
          </a:p>
        </p:txBody>
      </p:sp>
      <p:sp>
        <p:nvSpPr>
          <p:cNvPr id="3" name="Content Placeholder 2">
            <a:extLst>
              <a:ext uri="{FF2B5EF4-FFF2-40B4-BE49-F238E27FC236}">
                <a16:creationId xmlns:a16="http://schemas.microsoft.com/office/drawing/2014/main" id="{58195B94-7220-4D50-99EC-15CAF1286178}"/>
              </a:ext>
            </a:extLst>
          </p:cNvPr>
          <p:cNvSpPr txBox="1">
            <a:spLocks/>
          </p:cNvSpPr>
          <p:nvPr/>
        </p:nvSpPr>
        <p:spPr>
          <a:xfrm>
            <a:off x="2168433" y="3657520"/>
            <a:ext cx="8334103" cy="14696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2800" b="1" dirty="0">
                <a:latin typeface="+mj-lt"/>
                <a:hlinkClick r:id="rId3"/>
              </a:rPr>
              <a:t>Keskar et al </a:t>
            </a:r>
            <a:r>
              <a:rPr lang="nb-NO" sz="2800" b="1" dirty="0">
                <a:latin typeface="+mj-lt"/>
              </a:rPr>
              <a:t>did many experiments to understand the effect of batch size on SGD</a:t>
            </a:r>
          </a:p>
        </p:txBody>
      </p:sp>
    </p:spTree>
    <p:extLst>
      <p:ext uri="{BB962C8B-B14F-4D97-AF65-F5344CB8AC3E}">
        <p14:creationId xmlns:p14="http://schemas.microsoft.com/office/powerpoint/2010/main" val="2820913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F24F82C9-21EA-4C19-BCDF-ACEF5C51C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734" y="878949"/>
            <a:ext cx="6862372" cy="4829522"/>
          </a:xfrm>
          <a:prstGeom prst="rect">
            <a:avLst/>
          </a:prstGeom>
        </p:spPr>
      </p:pic>
      <p:sp>
        <p:nvSpPr>
          <p:cNvPr id="4" name="TextBox 3">
            <a:extLst>
              <a:ext uri="{FF2B5EF4-FFF2-40B4-BE49-F238E27FC236}">
                <a16:creationId xmlns:a16="http://schemas.microsoft.com/office/drawing/2014/main" id="{419C1666-45B9-4F14-BA7F-35D099941BFF}"/>
              </a:ext>
            </a:extLst>
          </p:cNvPr>
          <p:cNvSpPr txBox="1"/>
          <p:nvPr/>
        </p:nvSpPr>
        <p:spPr>
          <a:xfrm>
            <a:off x="94249" y="6442316"/>
            <a:ext cx="5746253" cy="307777"/>
          </a:xfrm>
          <a:prstGeom prst="rect">
            <a:avLst/>
          </a:prstGeom>
          <a:noFill/>
        </p:spPr>
        <p:txBody>
          <a:bodyPr wrap="none" rtlCol="0">
            <a:spAutoFit/>
          </a:bodyPr>
          <a:lstStyle/>
          <a:p>
            <a:r>
              <a:rPr lang="en-US" sz="1400" dirty="0"/>
              <a:t>This experiment was done on a modified </a:t>
            </a:r>
            <a:r>
              <a:rPr lang="en-US" sz="1400" dirty="0" err="1"/>
              <a:t>AlexNet</a:t>
            </a:r>
            <a:r>
              <a:rPr lang="en-US" sz="1400" dirty="0"/>
              <a:t> (CNN) on CIFAR-10 dataset</a:t>
            </a:r>
          </a:p>
        </p:txBody>
      </p:sp>
      <p:sp>
        <p:nvSpPr>
          <p:cNvPr id="5" name="Title 1">
            <a:extLst>
              <a:ext uri="{FF2B5EF4-FFF2-40B4-BE49-F238E27FC236}">
                <a16:creationId xmlns:a16="http://schemas.microsoft.com/office/drawing/2014/main" id="{6532DBC8-3AC4-4B77-9D5E-22E585E7E9FD}"/>
              </a:ext>
            </a:extLst>
          </p:cNvPr>
          <p:cNvSpPr>
            <a:spLocks noGrp="1"/>
          </p:cNvSpPr>
          <p:nvPr>
            <p:ph type="title"/>
          </p:nvPr>
        </p:nvSpPr>
        <p:spPr>
          <a:xfrm>
            <a:off x="152399" y="111758"/>
            <a:ext cx="10515600" cy="715886"/>
          </a:xfrm>
        </p:spPr>
        <p:txBody>
          <a:bodyPr>
            <a:normAutofit/>
          </a:bodyPr>
          <a:lstStyle/>
          <a:p>
            <a:r>
              <a:rPr lang="nb-NO" sz="3600" dirty="0"/>
              <a:t>Large batch yields inferior generalization..</a:t>
            </a:r>
          </a:p>
        </p:txBody>
      </p:sp>
      <p:sp>
        <p:nvSpPr>
          <p:cNvPr id="6" name="Title 1">
            <a:extLst>
              <a:ext uri="{FF2B5EF4-FFF2-40B4-BE49-F238E27FC236}">
                <a16:creationId xmlns:a16="http://schemas.microsoft.com/office/drawing/2014/main" id="{A17285FC-D1DE-41D9-A041-986A357ADEC0}"/>
              </a:ext>
            </a:extLst>
          </p:cNvPr>
          <p:cNvSpPr txBox="1">
            <a:spLocks/>
          </p:cNvSpPr>
          <p:nvPr/>
        </p:nvSpPr>
        <p:spPr>
          <a:xfrm>
            <a:off x="1352006" y="5708798"/>
            <a:ext cx="10722428" cy="715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dirty="0"/>
              <a:t>Keskar et al: This is due to flatness properties of solutions</a:t>
            </a:r>
          </a:p>
        </p:txBody>
      </p:sp>
    </p:spTree>
    <p:extLst>
      <p:ext uri="{BB962C8B-B14F-4D97-AF65-F5344CB8AC3E}">
        <p14:creationId xmlns:p14="http://schemas.microsoft.com/office/powerpoint/2010/main" val="1931926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1"/>
          <p:cNvSpPr>
            <a:spLocks noGrp="1"/>
          </p:cNvSpPr>
          <p:nvPr>
            <p:ph type="title"/>
          </p:nvPr>
        </p:nvSpPr>
        <p:spPr>
          <a:xfrm>
            <a:off x="280851" y="164008"/>
            <a:ext cx="11704320" cy="1632849"/>
          </a:xfrm>
        </p:spPr>
        <p:txBody>
          <a:bodyPr>
            <a:normAutofit/>
          </a:bodyPr>
          <a:lstStyle/>
          <a:p>
            <a:r>
              <a:rPr lang="nb-NO" dirty="0"/>
              <a:t>Flatness was first advocated in </a:t>
            </a:r>
            <a:r>
              <a:rPr lang="nb-NO" dirty="0">
                <a:hlinkClick r:id="rId5"/>
              </a:rPr>
              <a:t>Hochreiter and Schmidhuber, 1997</a:t>
            </a:r>
            <a:r>
              <a:rPr lang="nb-NO" dirty="0"/>
              <a:t>. </a:t>
            </a:r>
          </a:p>
        </p:txBody>
      </p:sp>
      <p:pic>
        <p:nvPicPr>
          <p:cNvPr id="5" name="Picture 4">
            <a:extLst>
              <a:ext uri="{FF2B5EF4-FFF2-40B4-BE49-F238E27FC236}">
                <a16:creationId xmlns:a16="http://schemas.microsoft.com/office/drawing/2014/main" id="{34BA77D7-DCA3-42ED-B81E-841EA9B369EB}"/>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912981" y="3513171"/>
            <a:ext cx="7689210" cy="797560"/>
          </a:xfrm>
          <a:prstGeom prst="rect">
            <a:avLst/>
          </a:prstGeom>
        </p:spPr>
      </p:pic>
      <p:pic>
        <p:nvPicPr>
          <p:cNvPr id="4" name="Picture 3">
            <a:extLst>
              <a:ext uri="{FF2B5EF4-FFF2-40B4-BE49-F238E27FC236}">
                <a16:creationId xmlns:a16="http://schemas.microsoft.com/office/drawing/2014/main" id="{15978FDA-9EB6-4032-92FD-692F59A00827}"/>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912981" y="4586180"/>
            <a:ext cx="8434163" cy="932870"/>
          </a:xfrm>
          <a:prstGeom prst="rect">
            <a:avLst/>
          </a:prstGeom>
        </p:spPr>
      </p:pic>
      <p:sp>
        <p:nvSpPr>
          <p:cNvPr id="6" name="Title 1 2">
            <a:extLst>
              <a:ext uri="{FF2B5EF4-FFF2-40B4-BE49-F238E27FC236}">
                <a16:creationId xmlns:a16="http://schemas.microsoft.com/office/drawing/2014/main" id="{FB8FCD30-A4DF-4C37-858A-A976F048C3E5}"/>
              </a:ext>
            </a:extLst>
          </p:cNvPr>
          <p:cNvSpPr txBox="1">
            <a:spLocks/>
          </p:cNvSpPr>
          <p:nvPr/>
        </p:nvSpPr>
        <p:spPr>
          <a:xfrm>
            <a:off x="280851" y="2072307"/>
            <a:ext cx="11704320" cy="12848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hlinkClick r:id="rId8"/>
              </a:rPr>
              <a:t>Keskar et al</a:t>
            </a:r>
            <a:r>
              <a:rPr lang="nb-NO" dirty="0"/>
              <a:t>’s definition of Sharpness of a solution </a:t>
            </a:r>
            <a:r>
              <a:rPr lang="nb-NO" i="1" dirty="0"/>
              <a:t>w</a:t>
            </a:r>
            <a:br>
              <a:rPr lang="nb-NO" i="1" dirty="0"/>
            </a:br>
            <a:r>
              <a:rPr lang="nb-NO" dirty="0"/>
              <a:t>(Flatness is the inverse of Sharpness)</a:t>
            </a:r>
          </a:p>
        </p:txBody>
      </p:sp>
    </p:spTree>
    <p:extLst>
      <p:ext uri="{BB962C8B-B14F-4D97-AF65-F5344CB8AC3E}">
        <p14:creationId xmlns:p14="http://schemas.microsoft.com/office/powerpoint/2010/main" val="2353671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0CA786B-4526-42DB-81FB-9F47666B4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977" y="1241362"/>
            <a:ext cx="7669280" cy="4919683"/>
          </a:xfrm>
          <a:prstGeom prst="rect">
            <a:avLst/>
          </a:prstGeom>
        </p:spPr>
      </p:pic>
      <p:sp>
        <p:nvSpPr>
          <p:cNvPr id="4" name="Title 1">
            <a:extLst>
              <a:ext uri="{FF2B5EF4-FFF2-40B4-BE49-F238E27FC236}">
                <a16:creationId xmlns:a16="http://schemas.microsoft.com/office/drawing/2014/main" id="{54CB8558-EB10-43D0-85D8-862DF7F6F3D2}"/>
              </a:ext>
            </a:extLst>
          </p:cNvPr>
          <p:cNvSpPr>
            <a:spLocks noGrp="1"/>
          </p:cNvSpPr>
          <p:nvPr>
            <p:ph type="title"/>
          </p:nvPr>
        </p:nvSpPr>
        <p:spPr>
          <a:xfrm>
            <a:off x="152398" y="111758"/>
            <a:ext cx="11571515" cy="1129604"/>
          </a:xfrm>
        </p:spPr>
        <p:txBody>
          <a:bodyPr>
            <a:normAutofit/>
          </a:bodyPr>
          <a:lstStyle/>
          <a:p>
            <a:r>
              <a:rPr lang="nb-NO" sz="3600" dirty="0"/>
              <a:t>Generalization (negatively) correlates well with sharpness, thus explaining the superiority of small batch over large batch</a:t>
            </a:r>
          </a:p>
        </p:txBody>
      </p:sp>
      <p:sp>
        <p:nvSpPr>
          <p:cNvPr id="5" name="TextBox 4">
            <a:extLst>
              <a:ext uri="{FF2B5EF4-FFF2-40B4-BE49-F238E27FC236}">
                <a16:creationId xmlns:a16="http://schemas.microsoft.com/office/drawing/2014/main" id="{362218B1-1CBE-408F-B380-B7E8FD52B3B7}"/>
              </a:ext>
            </a:extLst>
          </p:cNvPr>
          <p:cNvSpPr txBox="1"/>
          <p:nvPr/>
        </p:nvSpPr>
        <p:spPr>
          <a:xfrm>
            <a:off x="94249" y="6357403"/>
            <a:ext cx="5735160" cy="400110"/>
          </a:xfrm>
          <a:prstGeom prst="rect">
            <a:avLst/>
          </a:prstGeom>
          <a:noFill/>
        </p:spPr>
        <p:txBody>
          <a:bodyPr wrap="none" rtlCol="0">
            <a:spAutoFit/>
          </a:bodyPr>
          <a:lstStyle/>
          <a:p>
            <a:r>
              <a:rPr lang="en-US" sz="2000" dirty="0"/>
              <a:t>Continuous red line:                  ; Broken red line:         </a:t>
            </a:r>
          </a:p>
        </p:txBody>
      </p:sp>
      <p:pic>
        <p:nvPicPr>
          <p:cNvPr id="7" name="Picture 6">
            <a:extLst>
              <a:ext uri="{FF2B5EF4-FFF2-40B4-BE49-F238E27FC236}">
                <a16:creationId xmlns:a16="http://schemas.microsoft.com/office/drawing/2014/main" id="{C3269F02-8F1D-4441-94BD-AADCDBEA3E3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344062" y="6416612"/>
            <a:ext cx="932571" cy="216381"/>
          </a:xfrm>
          <a:prstGeom prst="rect">
            <a:avLst/>
          </a:prstGeom>
        </p:spPr>
      </p:pic>
      <p:pic>
        <p:nvPicPr>
          <p:cNvPr id="10" name="Picture 9">
            <a:extLst>
              <a:ext uri="{FF2B5EF4-FFF2-40B4-BE49-F238E27FC236}">
                <a16:creationId xmlns:a16="http://schemas.microsoft.com/office/drawing/2014/main" id="{B70779E9-329D-4900-8D39-FC85A8EC4B23}"/>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148223" y="6423143"/>
            <a:ext cx="1564952" cy="216381"/>
          </a:xfrm>
          <a:prstGeom prst="rect">
            <a:avLst/>
          </a:prstGeom>
        </p:spPr>
      </p:pic>
      <p:sp>
        <p:nvSpPr>
          <p:cNvPr id="11" name="TextBox 10">
            <a:extLst>
              <a:ext uri="{FF2B5EF4-FFF2-40B4-BE49-F238E27FC236}">
                <a16:creationId xmlns:a16="http://schemas.microsoft.com/office/drawing/2014/main" id="{861C19CA-4A37-4F5A-8CDD-B7C3A79CACBC}"/>
              </a:ext>
            </a:extLst>
          </p:cNvPr>
          <p:cNvSpPr txBox="1"/>
          <p:nvPr/>
        </p:nvSpPr>
        <p:spPr>
          <a:xfrm>
            <a:off x="8891166" y="6150869"/>
            <a:ext cx="3187155" cy="523220"/>
          </a:xfrm>
          <a:prstGeom prst="rect">
            <a:avLst/>
          </a:prstGeom>
          <a:noFill/>
        </p:spPr>
        <p:txBody>
          <a:bodyPr wrap="none" rtlCol="0">
            <a:spAutoFit/>
          </a:bodyPr>
          <a:lstStyle/>
          <a:p>
            <a:r>
              <a:rPr lang="en-US" sz="1400" dirty="0"/>
              <a:t>This experiment was done on a modified </a:t>
            </a:r>
          </a:p>
          <a:p>
            <a:r>
              <a:rPr lang="en-US" sz="1400" dirty="0" err="1"/>
              <a:t>AlexNet</a:t>
            </a:r>
            <a:r>
              <a:rPr lang="en-US" sz="1400" dirty="0"/>
              <a:t> (CNN) on CIFAR-10 dataset</a:t>
            </a:r>
          </a:p>
        </p:txBody>
      </p:sp>
    </p:spTree>
    <p:extLst>
      <p:ext uri="{BB962C8B-B14F-4D97-AF65-F5344CB8AC3E}">
        <p14:creationId xmlns:p14="http://schemas.microsoft.com/office/powerpoint/2010/main" val="323328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4009"/>
            <a:ext cx="10515600" cy="715886"/>
          </a:xfrm>
        </p:spPr>
        <p:txBody>
          <a:bodyPr/>
          <a:lstStyle/>
          <a:p>
            <a:r>
              <a:rPr lang="nb-NO" dirty="0"/>
              <a:t>Why flatness means better generalization?</a:t>
            </a:r>
          </a:p>
        </p:txBody>
      </p:sp>
      <p:pic>
        <p:nvPicPr>
          <p:cNvPr id="6" name="Picture 5" descr="Screen Clipping">
            <a:extLst>
              <a:ext uri="{FF2B5EF4-FFF2-40B4-BE49-F238E27FC236}">
                <a16:creationId xmlns:a16="http://schemas.microsoft.com/office/drawing/2014/main" id="{9AD920A2-7020-4D05-913F-3FB788C14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870" y="1284095"/>
            <a:ext cx="9054353" cy="4216149"/>
          </a:xfrm>
          <a:prstGeom prst="rect">
            <a:avLst/>
          </a:prstGeom>
        </p:spPr>
      </p:pic>
      <p:sp>
        <p:nvSpPr>
          <p:cNvPr id="7" name="TextBox 6">
            <a:extLst>
              <a:ext uri="{FF2B5EF4-FFF2-40B4-BE49-F238E27FC236}">
                <a16:creationId xmlns:a16="http://schemas.microsoft.com/office/drawing/2014/main" id="{9D4EDD33-D0C9-40A4-AA64-5FD4C25E865E}"/>
              </a:ext>
            </a:extLst>
          </p:cNvPr>
          <p:cNvSpPr txBox="1"/>
          <p:nvPr/>
        </p:nvSpPr>
        <p:spPr>
          <a:xfrm>
            <a:off x="1103811" y="6048103"/>
            <a:ext cx="9371668" cy="523220"/>
          </a:xfrm>
          <a:prstGeom prst="rect">
            <a:avLst/>
          </a:prstGeom>
          <a:noFill/>
        </p:spPr>
        <p:txBody>
          <a:bodyPr wrap="none" rtlCol="0">
            <a:spAutoFit/>
          </a:bodyPr>
          <a:lstStyle/>
          <a:p>
            <a:r>
              <a:rPr lang="en-US" sz="2800" b="1" dirty="0">
                <a:latin typeface="+mj-lt"/>
              </a:rPr>
              <a:t>Flatness implies that the test loss will be close to the training loss</a:t>
            </a:r>
          </a:p>
        </p:txBody>
      </p:sp>
      <p:sp>
        <p:nvSpPr>
          <p:cNvPr id="8" name="Arrow: Up 7">
            <a:extLst>
              <a:ext uri="{FF2B5EF4-FFF2-40B4-BE49-F238E27FC236}">
                <a16:creationId xmlns:a16="http://schemas.microsoft.com/office/drawing/2014/main" id="{FD9056B8-4856-4E60-85E5-5DF15FE2E734}"/>
              </a:ext>
            </a:extLst>
          </p:cNvPr>
          <p:cNvSpPr/>
          <p:nvPr/>
        </p:nvSpPr>
        <p:spPr>
          <a:xfrm>
            <a:off x="3566160" y="5284707"/>
            <a:ext cx="254726" cy="547859"/>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651ACE34-F4D2-4146-AB03-46B5D58E2D74}"/>
              </a:ext>
            </a:extLst>
          </p:cNvPr>
          <p:cNvSpPr/>
          <p:nvPr/>
        </p:nvSpPr>
        <p:spPr>
          <a:xfrm>
            <a:off x="7500257" y="5284707"/>
            <a:ext cx="254726" cy="54785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58658E-C73E-4855-B157-E4EB6F913473}"/>
              </a:ext>
            </a:extLst>
          </p:cNvPr>
          <p:cNvSpPr txBox="1"/>
          <p:nvPr/>
        </p:nvSpPr>
        <p:spPr>
          <a:xfrm>
            <a:off x="2608847" y="5314827"/>
            <a:ext cx="957313" cy="523220"/>
          </a:xfrm>
          <a:prstGeom prst="rect">
            <a:avLst/>
          </a:prstGeom>
          <a:noFill/>
        </p:spPr>
        <p:txBody>
          <a:bodyPr wrap="none" rtlCol="0">
            <a:spAutoFit/>
          </a:bodyPr>
          <a:lstStyle/>
          <a:p>
            <a:r>
              <a:rPr lang="en-US" sz="2800" b="1" dirty="0">
                <a:solidFill>
                  <a:schemeClr val="accent6"/>
                </a:solidFill>
                <a:latin typeface="+mj-lt"/>
              </a:rPr>
              <a:t>Good</a:t>
            </a:r>
          </a:p>
        </p:txBody>
      </p:sp>
      <p:sp>
        <p:nvSpPr>
          <p:cNvPr id="11" name="TextBox 10">
            <a:extLst>
              <a:ext uri="{FF2B5EF4-FFF2-40B4-BE49-F238E27FC236}">
                <a16:creationId xmlns:a16="http://schemas.microsoft.com/office/drawing/2014/main" id="{234EF93B-F0F4-4DD7-99BB-C8BB80AAEACD}"/>
              </a:ext>
            </a:extLst>
          </p:cNvPr>
          <p:cNvSpPr txBox="1"/>
          <p:nvPr/>
        </p:nvSpPr>
        <p:spPr>
          <a:xfrm>
            <a:off x="6747919" y="5315968"/>
            <a:ext cx="721672" cy="523220"/>
          </a:xfrm>
          <a:prstGeom prst="rect">
            <a:avLst/>
          </a:prstGeom>
          <a:noFill/>
        </p:spPr>
        <p:txBody>
          <a:bodyPr wrap="none" rtlCol="0">
            <a:spAutoFit/>
          </a:bodyPr>
          <a:lstStyle/>
          <a:p>
            <a:r>
              <a:rPr lang="en-US" sz="2800" b="1" dirty="0">
                <a:solidFill>
                  <a:srgbClr val="FF0000"/>
                </a:solidFill>
                <a:latin typeface="+mj-lt"/>
              </a:rPr>
              <a:t>Bad</a:t>
            </a:r>
          </a:p>
        </p:txBody>
      </p:sp>
    </p:spTree>
    <p:extLst>
      <p:ext uri="{BB962C8B-B14F-4D97-AF65-F5344CB8AC3E}">
        <p14:creationId xmlns:p14="http://schemas.microsoft.com/office/powerpoint/2010/main" val="2386325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430" y="909331"/>
            <a:ext cx="11680166" cy="2387600"/>
          </a:xfrm>
        </p:spPr>
        <p:txBody>
          <a:bodyPr>
            <a:normAutofit/>
          </a:bodyPr>
          <a:lstStyle/>
          <a:p>
            <a:r>
              <a:rPr lang="nb-NO" b="1" dirty="0"/>
              <a:t>How does SGD find Flat minima? [</a:t>
            </a:r>
            <a:r>
              <a:rPr lang="nb-NO" b="1" dirty="0">
                <a:hlinkClick r:id="rId3"/>
              </a:rPr>
              <a:t>Ref</a:t>
            </a:r>
            <a:r>
              <a:rPr lang="nb-NO" b="1" dirty="0"/>
              <a:t>]</a:t>
            </a:r>
          </a:p>
        </p:txBody>
      </p:sp>
    </p:spTree>
    <p:extLst>
      <p:ext uri="{BB962C8B-B14F-4D97-AF65-F5344CB8AC3E}">
        <p14:creationId xmlns:p14="http://schemas.microsoft.com/office/powerpoint/2010/main" val="48876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4009"/>
            <a:ext cx="10515600" cy="715886"/>
          </a:xfrm>
        </p:spPr>
        <p:txBody>
          <a:bodyPr/>
          <a:lstStyle/>
          <a:p>
            <a:r>
              <a:rPr lang="nb-NO" dirty="0"/>
              <a:t>Langevin approximation</a:t>
            </a:r>
          </a:p>
        </p:txBody>
      </p:sp>
      <p:sp>
        <p:nvSpPr>
          <p:cNvPr id="3" name="Content Placeholder 2"/>
          <p:cNvSpPr>
            <a:spLocks noGrp="1"/>
          </p:cNvSpPr>
          <p:nvPr>
            <p:ph idx="1"/>
          </p:nvPr>
        </p:nvSpPr>
        <p:spPr>
          <a:xfrm>
            <a:off x="838199" y="879896"/>
            <a:ext cx="10515600" cy="5795224"/>
          </a:xfrm>
        </p:spPr>
        <p:txBody>
          <a:bodyPr>
            <a:normAutofit/>
          </a:bodyPr>
          <a:lstStyle/>
          <a:p>
            <a:r>
              <a:rPr lang="nb-NO" dirty="0"/>
              <a:t>SGD:                           where</a:t>
            </a:r>
          </a:p>
          <a:p>
            <a:endParaRPr lang="nb-NO" dirty="0"/>
          </a:p>
          <a:p>
            <a:endParaRPr lang="nb-NO" dirty="0"/>
          </a:p>
          <a:p>
            <a:endParaRPr lang="nb-NO" dirty="0"/>
          </a:p>
          <a:p>
            <a:endParaRPr lang="nb-NO" dirty="0"/>
          </a:p>
          <a:p>
            <a:r>
              <a:rPr lang="nb-NO" dirty="0"/>
              <a:t>Now                   can be approximated well by a Gaussian     which has zero mean and a variance     that is proportional to</a:t>
            </a:r>
          </a:p>
          <a:p>
            <a:r>
              <a:rPr lang="nb-NO" dirty="0"/>
              <a:t>This yields the (discretized) Langevin system,</a:t>
            </a:r>
          </a:p>
          <a:p>
            <a:r>
              <a:rPr lang="nb-NO" dirty="0"/>
              <a:t>The probability distribution associated with this system is the Boltzmann distribution</a:t>
            </a:r>
          </a:p>
          <a:p>
            <a:r>
              <a:rPr lang="nb-NO" dirty="0"/>
              <a:t>Large </a:t>
            </a:r>
            <a:r>
              <a:rPr lang="nb-NO" i="1" dirty="0"/>
              <a:t>B</a:t>
            </a:r>
            <a:r>
              <a:rPr lang="nb-NO" dirty="0"/>
              <a:t>: Deterministic (not good). Small </a:t>
            </a:r>
            <a:r>
              <a:rPr lang="nb-NO" i="1" dirty="0"/>
              <a:t>B</a:t>
            </a:r>
            <a:r>
              <a:rPr lang="nb-NO" dirty="0"/>
              <a:t>: Too noisy (also not good)</a:t>
            </a:r>
          </a:p>
        </p:txBody>
      </p:sp>
      <p:pic>
        <p:nvPicPr>
          <p:cNvPr id="10" name="Picture 9">
            <a:extLst>
              <a:ext uri="{FF2B5EF4-FFF2-40B4-BE49-F238E27FC236}">
                <a16:creationId xmlns:a16="http://schemas.microsoft.com/office/drawing/2014/main" id="{FD74B275-95DF-490C-83BF-0E7826E1973C}"/>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2004419" y="940447"/>
            <a:ext cx="1858134" cy="322133"/>
          </a:xfrm>
          <a:prstGeom prst="rect">
            <a:avLst/>
          </a:prstGeom>
        </p:spPr>
      </p:pic>
      <p:pic>
        <p:nvPicPr>
          <p:cNvPr id="7" name="Picture 6">
            <a:extLst>
              <a:ext uri="{FF2B5EF4-FFF2-40B4-BE49-F238E27FC236}">
                <a16:creationId xmlns:a16="http://schemas.microsoft.com/office/drawing/2014/main" id="{6120690A-D40F-4571-8FDA-AFD4348025BD}"/>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187992" y="1275635"/>
            <a:ext cx="6884265" cy="2101333"/>
          </a:xfrm>
          <a:prstGeom prst="rect">
            <a:avLst/>
          </a:prstGeom>
        </p:spPr>
      </p:pic>
      <p:pic>
        <p:nvPicPr>
          <p:cNvPr id="18" name="Picture 17">
            <a:extLst>
              <a:ext uri="{FF2B5EF4-FFF2-40B4-BE49-F238E27FC236}">
                <a16:creationId xmlns:a16="http://schemas.microsoft.com/office/drawing/2014/main" id="{794D1B14-3A11-4981-A4C0-848733F130B2}"/>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2004420" y="3507591"/>
            <a:ext cx="1216000" cy="352000"/>
          </a:xfrm>
          <a:prstGeom prst="rect">
            <a:avLst/>
          </a:prstGeom>
        </p:spPr>
      </p:pic>
      <p:pic>
        <p:nvPicPr>
          <p:cNvPr id="22" name="Picture 21">
            <a:extLst>
              <a:ext uri="{FF2B5EF4-FFF2-40B4-BE49-F238E27FC236}">
                <a16:creationId xmlns:a16="http://schemas.microsoft.com/office/drawing/2014/main" id="{54EE3F1D-11BB-4147-913C-B7F7A05B9883}"/>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9228190" y="3527183"/>
            <a:ext cx="236801" cy="317867"/>
          </a:xfrm>
          <a:prstGeom prst="rect">
            <a:avLst/>
          </a:prstGeom>
        </p:spPr>
      </p:pic>
      <p:pic>
        <p:nvPicPr>
          <p:cNvPr id="25" name="Picture 24">
            <a:extLst>
              <a:ext uri="{FF2B5EF4-FFF2-40B4-BE49-F238E27FC236}">
                <a16:creationId xmlns:a16="http://schemas.microsoft.com/office/drawing/2014/main" id="{37D186F7-2CF1-4273-9408-73CFBF57394F}"/>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7728133" y="4427633"/>
            <a:ext cx="2461868" cy="322133"/>
          </a:xfrm>
          <a:prstGeom prst="rect">
            <a:avLst/>
          </a:prstGeom>
        </p:spPr>
      </p:pic>
      <p:sp>
        <p:nvSpPr>
          <p:cNvPr id="26" name="TextBox 25">
            <a:extLst>
              <a:ext uri="{FF2B5EF4-FFF2-40B4-BE49-F238E27FC236}">
                <a16:creationId xmlns:a16="http://schemas.microsoft.com/office/drawing/2014/main" id="{88DCE3D5-1CEB-4CB5-A0B0-B4A3E1E32485}"/>
              </a:ext>
            </a:extLst>
          </p:cNvPr>
          <p:cNvSpPr txBox="1"/>
          <p:nvPr/>
        </p:nvSpPr>
        <p:spPr>
          <a:xfrm>
            <a:off x="10339253" y="4323807"/>
            <a:ext cx="1138453" cy="523220"/>
          </a:xfrm>
          <a:prstGeom prst="rect">
            <a:avLst/>
          </a:prstGeom>
          <a:noFill/>
        </p:spPr>
        <p:txBody>
          <a:bodyPr wrap="none" rtlCol="0">
            <a:spAutoFit/>
          </a:bodyPr>
          <a:lstStyle/>
          <a:p>
            <a:r>
              <a:rPr lang="en-US" sz="2800" b="1" dirty="0">
                <a:latin typeface="+mj-lt"/>
              </a:rPr>
              <a:t>(SGDL)</a:t>
            </a:r>
          </a:p>
        </p:txBody>
      </p:sp>
      <p:pic>
        <p:nvPicPr>
          <p:cNvPr id="28" name="Picture 27">
            <a:extLst>
              <a:ext uri="{FF2B5EF4-FFF2-40B4-BE49-F238E27FC236}">
                <a16:creationId xmlns:a16="http://schemas.microsoft.com/office/drawing/2014/main" id="{CB822B8B-177D-4BC2-ACC0-2D6310CE7289}"/>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4917447" y="3970387"/>
            <a:ext cx="189867" cy="234667"/>
          </a:xfrm>
          <a:prstGeom prst="rect">
            <a:avLst/>
          </a:prstGeom>
        </p:spPr>
      </p:pic>
      <p:pic>
        <p:nvPicPr>
          <p:cNvPr id="34" name="Picture 33">
            <a:extLst>
              <a:ext uri="{FF2B5EF4-FFF2-40B4-BE49-F238E27FC236}">
                <a16:creationId xmlns:a16="http://schemas.microsoft.com/office/drawing/2014/main" id="{2AB807FD-F7AE-4EC1-9EEC-FFBBC6C7694F}"/>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4568409" y="5286626"/>
            <a:ext cx="3458133" cy="352000"/>
          </a:xfrm>
          <a:prstGeom prst="rect">
            <a:avLst/>
          </a:prstGeom>
        </p:spPr>
      </p:pic>
      <p:pic>
        <p:nvPicPr>
          <p:cNvPr id="6" name="Picture 5">
            <a:extLst>
              <a:ext uri="{FF2B5EF4-FFF2-40B4-BE49-F238E27FC236}">
                <a16:creationId xmlns:a16="http://schemas.microsoft.com/office/drawing/2014/main" id="{C4113AC4-19D6-4AC5-832C-2BEA91640B18}"/>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8572341" y="3866123"/>
            <a:ext cx="1081371" cy="322317"/>
          </a:xfrm>
          <a:prstGeom prst="rect">
            <a:avLst/>
          </a:prstGeom>
        </p:spPr>
      </p:pic>
    </p:spTree>
    <p:extLst>
      <p:ext uri="{BB962C8B-B14F-4D97-AF65-F5344CB8AC3E}">
        <p14:creationId xmlns:p14="http://schemas.microsoft.com/office/powerpoint/2010/main" val="3665394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C9CD7C21-CE6C-4308-96EB-40E102185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 y="2482955"/>
            <a:ext cx="9424193" cy="2302820"/>
          </a:xfrm>
          <a:prstGeom prst="rect">
            <a:avLst/>
          </a:prstGeom>
        </p:spPr>
      </p:pic>
      <p:sp>
        <p:nvSpPr>
          <p:cNvPr id="6" name="Title 1">
            <a:extLst>
              <a:ext uri="{FF2B5EF4-FFF2-40B4-BE49-F238E27FC236}">
                <a16:creationId xmlns:a16="http://schemas.microsoft.com/office/drawing/2014/main" id="{6EE11055-471F-4AEB-9A0A-57050D1BAD15}"/>
              </a:ext>
            </a:extLst>
          </p:cNvPr>
          <p:cNvSpPr>
            <a:spLocks noGrp="1"/>
          </p:cNvSpPr>
          <p:nvPr>
            <p:ph type="title"/>
          </p:nvPr>
        </p:nvSpPr>
        <p:spPr>
          <a:xfrm>
            <a:off x="5390564" y="97971"/>
            <a:ext cx="3923253" cy="1277840"/>
          </a:xfrm>
          <a:ln w="41275">
            <a:solidFill>
              <a:schemeClr val="accent1"/>
            </a:solidFill>
          </a:ln>
        </p:spPr>
        <p:txBody>
          <a:bodyPr>
            <a:noAutofit/>
          </a:bodyPr>
          <a:lstStyle/>
          <a:p>
            <a:r>
              <a:rPr lang="nb-NO" sz="2800" b="1" dirty="0"/>
              <a:t>An error function with one sharp and one flat global minima</a:t>
            </a:r>
          </a:p>
        </p:txBody>
      </p:sp>
      <p:sp>
        <p:nvSpPr>
          <p:cNvPr id="4" name="Arrow: Down 3">
            <a:extLst>
              <a:ext uri="{FF2B5EF4-FFF2-40B4-BE49-F238E27FC236}">
                <a16:creationId xmlns:a16="http://schemas.microsoft.com/office/drawing/2014/main" id="{AF81E128-C39C-4F21-9062-CB758DE75DC7}"/>
              </a:ext>
            </a:extLst>
          </p:cNvPr>
          <p:cNvSpPr/>
          <p:nvPr/>
        </p:nvSpPr>
        <p:spPr>
          <a:xfrm>
            <a:off x="7086600" y="1391201"/>
            <a:ext cx="484632" cy="854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FB1D19A-EE05-49CC-BD31-C7E8314D000B}"/>
              </a:ext>
            </a:extLst>
          </p:cNvPr>
          <p:cNvSpPr txBox="1">
            <a:spLocks/>
          </p:cNvSpPr>
          <p:nvPr/>
        </p:nvSpPr>
        <p:spPr>
          <a:xfrm>
            <a:off x="259038" y="1143037"/>
            <a:ext cx="3790448" cy="1195213"/>
          </a:xfrm>
          <a:prstGeom prst="rect">
            <a:avLst/>
          </a:prstGeom>
          <a:ln w="41275">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800" b="1" dirty="0"/>
              <a:t>Frequency histograms of GDL. Note the low values for the sharp minimum</a:t>
            </a:r>
          </a:p>
        </p:txBody>
      </p:sp>
      <p:sp>
        <p:nvSpPr>
          <p:cNvPr id="11" name="Title 1">
            <a:extLst>
              <a:ext uri="{FF2B5EF4-FFF2-40B4-BE49-F238E27FC236}">
                <a16:creationId xmlns:a16="http://schemas.microsoft.com/office/drawing/2014/main" id="{7BC3827E-1E62-4D9C-B259-12C21EF1A7B5}"/>
              </a:ext>
            </a:extLst>
          </p:cNvPr>
          <p:cNvSpPr txBox="1">
            <a:spLocks/>
          </p:cNvSpPr>
          <p:nvPr/>
        </p:nvSpPr>
        <p:spPr>
          <a:xfrm>
            <a:off x="4205130" y="5471660"/>
            <a:ext cx="7805098" cy="1195213"/>
          </a:xfrm>
          <a:prstGeom prst="rect">
            <a:avLst/>
          </a:prstGeom>
          <a:ln w="41275">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800" b="1" dirty="0"/>
              <a:t>It would be interesting to do a better example where flatness changes within one set of degenerate global minima.</a:t>
            </a:r>
          </a:p>
        </p:txBody>
      </p:sp>
      <p:sp>
        <p:nvSpPr>
          <p:cNvPr id="5" name="TextBox 4">
            <a:extLst>
              <a:ext uri="{FF2B5EF4-FFF2-40B4-BE49-F238E27FC236}">
                <a16:creationId xmlns:a16="http://schemas.microsoft.com/office/drawing/2014/main" id="{E1885E8D-B291-4FF8-A4A9-DE3651D7C318}"/>
              </a:ext>
            </a:extLst>
          </p:cNvPr>
          <p:cNvSpPr txBox="1"/>
          <p:nvPr/>
        </p:nvSpPr>
        <p:spPr>
          <a:xfrm>
            <a:off x="4983478" y="111045"/>
            <a:ext cx="301686" cy="369332"/>
          </a:xfrm>
          <a:prstGeom prst="rect">
            <a:avLst/>
          </a:prstGeom>
          <a:solidFill>
            <a:schemeClr val="accent5">
              <a:lumMod val="60000"/>
              <a:lumOff val="40000"/>
            </a:schemeClr>
          </a:solidFill>
        </p:spPr>
        <p:txBody>
          <a:bodyPr wrap="none" rtlCol="0">
            <a:spAutoFit/>
          </a:bodyPr>
          <a:lstStyle/>
          <a:p>
            <a:r>
              <a:rPr lang="en-US" dirty="0"/>
              <a:t>1</a:t>
            </a:r>
          </a:p>
        </p:txBody>
      </p:sp>
      <p:sp>
        <p:nvSpPr>
          <p:cNvPr id="12" name="TextBox 11">
            <a:extLst>
              <a:ext uri="{FF2B5EF4-FFF2-40B4-BE49-F238E27FC236}">
                <a16:creationId xmlns:a16="http://schemas.microsoft.com/office/drawing/2014/main" id="{F72C275B-EED8-4C00-AF6B-E0548B9E097E}"/>
              </a:ext>
            </a:extLst>
          </p:cNvPr>
          <p:cNvSpPr txBox="1"/>
          <p:nvPr/>
        </p:nvSpPr>
        <p:spPr>
          <a:xfrm>
            <a:off x="259038" y="701353"/>
            <a:ext cx="301686" cy="369332"/>
          </a:xfrm>
          <a:prstGeom prst="rect">
            <a:avLst/>
          </a:prstGeom>
          <a:solidFill>
            <a:schemeClr val="accent5">
              <a:lumMod val="60000"/>
              <a:lumOff val="40000"/>
            </a:schemeClr>
          </a:solidFill>
        </p:spPr>
        <p:txBody>
          <a:bodyPr wrap="none" rtlCol="0">
            <a:spAutoFit/>
          </a:bodyPr>
          <a:lstStyle/>
          <a:p>
            <a:r>
              <a:rPr lang="en-US" dirty="0"/>
              <a:t>2</a:t>
            </a:r>
          </a:p>
        </p:txBody>
      </p:sp>
      <p:sp>
        <p:nvSpPr>
          <p:cNvPr id="13" name="TextBox 12">
            <a:extLst>
              <a:ext uri="{FF2B5EF4-FFF2-40B4-BE49-F238E27FC236}">
                <a16:creationId xmlns:a16="http://schemas.microsoft.com/office/drawing/2014/main" id="{CB5A3702-3808-428D-85F9-EEF2E7C54DC8}"/>
              </a:ext>
            </a:extLst>
          </p:cNvPr>
          <p:cNvSpPr txBox="1"/>
          <p:nvPr/>
        </p:nvSpPr>
        <p:spPr>
          <a:xfrm>
            <a:off x="4205130" y="5031549"/>
            <a:ext cx="301686" cy="369332"/>
          </a:xfrm>
          <a:prstGeom prst="rect">
            <a:avLst/>
          </a:prstGeom>
          <a:solidFill>
            <a:schemeClr val="accent5">
              <a:lumMod val="60000"/>
              <a:lumOff val="40000"/>
            </a:schemeClr>
          </a:solidFill>
        </p:spPr>
        <p:txBody>
          <a:bodyPr wrap="none" rtlCol="0">
            <a:spAutoFit/>
          </a:bodyPr>
          <a:lstStyle/>
          <a:p>
            <a:r>
              <a:rPr lang="en-US" dirty="0"/>
              <a:t>3</a:t>
            </a:r>
          </a:p>
        </p:txBody>
      </p:sp>
      <p:sp>
        <p:nvSpPr>
          <p:cNvPr id="10" name="Title 1">
            <a:extLst>
              <a:ext uri="{FF2B5EF4-FFF2-40B4-BE49-F238E27FC236}">
                <a16:creationId xmlns:a16="http://schemas.microsoft.com/office/drawing/2014/main" id="{325ADB2D-3BD2-45AB-8F2A-B66C613CEEED}"/>
              </a:ext>
            </a:extLst>
          </p:cNvPr>
          <p:cNvSpPr txBox="1">
            <a:spLocks/>
          </p:cNvSpPr>
          <p:nvPr/>
        </p:nvSpPr>
        <p:spPr>
          <a:xfrm>
            <a:off x="124244" y="20495"/>
            <a:ext cx="3475747" cy="56897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b-NO" sz="3600" b="1" dirty="0"/>
              <a:t>A Simple Example</a:t>
            </a:r>
          </a:p>
        </p:txBody>
      </p:sp>
    </p:spTree>
    <p:extLst>
      <p:ext uri="{BB962C8B-B14F-4D97-AF65-F5344CB8AC3E}">
        <p14:creationId xmlns:p14="http://schemas.microsoft.com/office/powerpoint/2010/main" val="345617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4009"/>
            <a:ext cx="10515600" cy="715886"/>
          </a:xfrm>
        </p:spPr>
        <p:txBody>
          <a:bodyPr/>
          <a:lstStyle/>
          <a:p>
            <a:r>
              <a:rPr lang="nb-NO" dirty="0"/>
              <a:t>Optimization Methods</a:t>
            </a:r>
          </a:p>
        </p:txBody>
      </p:sp>
      <p:sp>
        <p:nvSpPr>
          <p:cNvPr id="3" name="Content Placeholder 2"/>
          <p:cNvSpPr>
            <a:spLocks noGrp="1"/>
          </p:cNvSpPr>
          <p:nvPr>
            <p:ph idx="1"/>
          </p:nvPr>
        </p:nvSpPr>
        <p:spPr>
          <a:xfrm>
            <a:off x="838199" y="1084135"/>
            <a:ext cx="10515600" cy="5682425"/>
          </a:xfrm>
        </p:spPr>
        <p:txBody>
          <a:bodyPr>
            <a:normAutofit/>
          </a:bodyPr>
          <a:lstStyle/>
          <a:p>
            <a:r>
              <a:rPr lang="nb-NO" dirty="0"/>
              <a:t>Let                                                      be the Error function to minimize</a:t>
            </a:r>
          </a:p>
          <a:p>
            <a:endParaRPr lang="nb-NO" dirty="0"/>
          </a:p>
          <a:p>
            <a:r>
              <a:rPr lang="nb-NO" dirty="0"/>
              <a:t>Weight update:</a:t>
            </a:r>
          </a:p>
          <a:p>
            <a:endParaRPr lang="nb-NO" dirty="0"/>
          </a:p>
          <a:p>
            <a:r>
              <a:rPr lang="nb-NO" dirty="0"/>
              <a:t>(Batch) Gradient descent (GD):</a:t>
            </a:r>
          </a:p>
          <a:p>
            <a:pPr lvl="1"/>
            <a:r>
              <a:rPr lang="nb-NO" dirty="0"/>
              <a:t>We can include gradient-based optimization methods in this class of methods</a:t>
            </a:r>
          </a:p>
          <a:p>
            <a:endParaRPr lang="nb-NO" dirty="0"/>
          </a:p>
          <a:p>
            <a:r>
              <a:rPr lang="nb-NO" dirty="0"/>
              <a:t>(Mini-batch) SGD*:                                                        - B is a mini-batch</a:t>
            </a:r>
          </a:p>
          <a:p>
            <a:pPr lvl="1"/>
            <a:r>
              <a:rPr lang="nb-NO" dirty="0"/>
              <a:t>There exist many </a:t>
            </a:r>
            <a:r>
              <a:rPr lang="nb-NO" dirty="0">
                <a:hlinkClick r:id="rId7"/>
              </a:rPr>
              <a:t>variants</a:t>
            </a:r>
            <a:r>
              <a:rPr lang="nb-NO" dirty="0"/>
              <a:t> such as momentum, Adam etc.</a:t>
            </a:r>
          </a:p>
          <a:p>
            <a:pPr lvl="1"/>
            <a:r>
              <a:rPr lang="nb-NO" dirty="0"/>
              <a:t>GD can be viewed as SGD with a large batch</a:t>
            </a:r>
          </a:p>
          <a:p>
            <a:pPr lvl="1"/>
            <a:r>
              <a:rPr lang="nb-NO" dirty="0"/>
              <a:t>Rest of the talk: SGD will simply refer to the plain mini-batch SGD</a:t>
            </a:r>
          </a:p>
          <a:p>
            <a:pPr lvl="1"/>
            <a:r>
              <a:rPr lang="nb-NO" dirty="0"/>
              <a:t>Smaller batch sizes mean more noisy (jumpy) updates</a:t>
            </a:r>
          </a:p>
          <a:p>
            <a:endParaRPr lang="nb-NO" dirty="0"/>
          </a:p>
        </p:txBody>
      </p:sp>
      <p:pic>
        <p:nvPicPr>
          <p:cNvPr id="5" name="Picture 4">
            <a:extLst>
              <a:ext uri="{FF2B5EF4-FFF2-40B4-BE49-F238E27FC236}">
                <a16:creationId xmlns:a16="http://schemas.microsoft.com/office/drawing/2014/main" id="{9C2181BC-E82B-440A-8320-996AE6562722}"/>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710515" y="1122684"/>
            <a:ext cx="4085333" cy="428800"/>
          </a:xfrm>
          <a:prstGeom prst="rect">
            <a:avLst/>
          </a:prstGeom>
        </p:spPr>
      </p:pic>
      <p:pic>
        <p:nvPicPr>
          <p:cNvPr id="16" name="Picture 15">
            <a:extLst>
              <a:ext uri="{FF2B5EF4-FFF2-40B4-BE49-F238E27FC236}">
                <a16:creationId xmlns:a16="http://schemas.microsoft.com/office/drawing/2014/main" id="{CAEC6796-670B-4DC8-815C-9C1D89C19678}"/>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3500116" y="2226489"/>
            <a:ext cx="1858134" cy="258133"/>
          </a:xfrm>
          <a:prstGeom prst="rect">
            <a:avLst/>
          </a:prstGeom>
        </p:spPr>
      </p:pic>
      <p:pic>
        <p:nvPicPr>
          <p:cNvPr id="18" name="Picture 17">
            <a:extLst>
              <a:ext uri="{FF2B5EF4-FFF2-40B4-BE49-F238E27FC236}">
                <a16:creationId xmlns:a16="http://schemas.microsoft.com/office/drawing/2014/main" id="{D8C4D8FB-C16D-4467-8D20-AAFDD4272007}"/>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5688133" y="3147431"/>
            <a:ext cx="5258666" cy="428800"/>
          </a:xfrm>
          <a:prstGeom prst="rect">
            <a:avLst/>
          </a:prstGeom>
        </p:spPr>
      </p:pic>
      <p:pic>
        <p:nvPicPr>
          <p:cNvPr id="20" name="Picture 19">
            <a:extLst>
              <a:ext uri="{FF2B5EF4-FFF2-40B4-BE49-F238E27FC236}">
                <a16:creationId xmlns:a16="http://schemas.microsoft.com/office/drawing/2014/main" id="{35F5AD62-6E69-4082-B720-514A776DF804}"/>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4018269" y="4560374"/>
            <a:ext cx="4258134" cy="488533"/>
          </a:xfrm>
          <a:prstGeom prst="rect">
            <a:avLst/>
          </a:prstGeom>
        </p:spPr>
      </p:pic>
      <p:sp>
        <p:nvSpPr>
          <p:cNvPr id="8" name="TextBox 7">
            <a:extLst>
              <a:ext uri="{FF2B5EF4-FFF2-40B4-BE49-F238E27FC236}">
                <a16:creationId xmlns:a16="http://schemas.microsoft.com/office/drawing/2014/main" id="{D92BC8B0-A42F-448C-A508-EF5DADAA8CFF}"/>
              </a:ext>
            </a:extLst>
          </p:cNvPr>
          <p:cNvSpPr txBox="1"/>
          <p:nvPr/>
        </p:nvSpPr>
        <p:spPr>
          <a:xfrm>
            <a:off x="73480" y="6526751"/>
            <a:ext cx="1793568" cy="307777"/>
          </a:xfrm>
          <a:prstGeom prst="rect">
            <a:avLst/>
          </a:prstGeom>
          <a:noFill/>
        </p:spPr>
        <p:txBody>
          <a:bodyPr wrap="none" rtlCol="0">
            <a:spAutoFit/>
          </a:bodyPr>
          <a:lstStyle/>
          <a:p>
            <a:r>
              <a:rPr lang="en-US" sz="1400" dirty="0"/>
              <a:t>*SGD = Stochastic GD </a:t>
            </a:r>
          </a:p>
        </p:txBody>
      </p:sp>
    </p:spTree>
    <p:extLst>
      <p:ext uri="{BB962C8B-B14F-4D97-AF65-F5344CB8AC3E}">
        <p14:creationId xmlns:p14="http://schemas.microsoft.com/office/powerpoint/2010/main" val="2677871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194E005F-6680-44AD-B9F7-386FF196F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1" y="0"/>
            <a:ext cx="7384042" cy="5649686"/>
          </a:xfrm>
          <a:prstGeom prst="rect">
            <a:avLst/>
          </a:prstGeom>
        </p:spPr>
      </p:pic>
      <p:sp>
        <p:nvSpPr>
          <p:cNvPr id="4" name="TextBox 3">
            <a:extLst>
              <a:ext uri="{FF2B5EF4-FFF2-40B4-BE49-F238E27FC236}">
                <a16:creationId xmlns:a16="http://schemas.microsoft.com/office/drawing/2014/main" id="{09DEB04A-C7C9-4CA9-92E8-D1310E33BD28}"/>
              </a:ext>
            </a:extLst>
          </p:cNvPr>
          <p:cNvSpPr txBox="1"/>
          <p:nvPr/>
        </p:nvSpPr>
        <p:spPr>
          <a:xfrm>
            <a:off x="391913" y="6413863"/>
            <a:ext cx="5244870" cy="369332"/>
          </a:xfrm>
          <a:prstGeom prst="rect">
            <a:avLst/>
          </a:prstGeom>
          <a:noFill/>
        </p:spPr>
        <p:txBody>
          <a:bodyPr wrap="square" rtlCol="0">
            <a:spAutoFit/>
          </a:bodyPr>
          <a:lstStyle/>
          <a:p>
            <a:r>
              <a:rPr lang="en-US" dirty="0">
                <a:hlinkClick r:id="rId4"/>
              </a:rPr>
              <a:t>Liao and </a:t>
            </a:r>
            <a:r>
              <a:rPr lang="en-US" dirty="0" err="1">
                <a:hlinkClick r:id="rId4"/>
              </a:rPr>
              <a:t>Poggio</a:t>
            </a:r>
            <a:r>
              <a:rPr lang="en-US" dirty="0">
                <a:hlinkClick r:id="rId4"/>
              </a:rPr>
              <a:t>, Theory of deep learning II, June 2017</a:t>
            </a:r>
            <a:endParaRPr lang="en-US" dirty="0"/>
          </a:p>
        </p:txBody>
      </p:sp>
      <p:cxnSp>
        <p:nvCxnSpPr>
          <p:cNvPr id="6" name="Straight Arrow Connector 5">
            <a:extLst>
              <a:ext uri="{FF2B5EF4-FFF2-40B4-BE49-F238E27FC236}">
                <a16:creationId xmlns:a16="http://schemas.microsoft.com/office/drawing/2014/main" id="{26BA5CB5-ED5C-4002-8ABC-F1C7ED49FF43}"/>
              </a:ext>
            </a:extLst>
          </p:cNvPr>
          <p:cNvCxnSpPr>
            <a:cxnSpLocks/>
          </p:cNvCxnSpPr>
          <p:nvPr/>
        </p:nvCxnSpPr>
        <p:spPr>
          <a:xfrm>
            <a:off x="5040056" y="1885426"/>
            <a:ext cx="2060753" cy="1369212"/>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A22DEED-6B2D-46E7-A06D-F7DC32314B5A}"/>
              </a:ext>
            </a:extLst>
          </p:cNvPr>
          <p:cNvSpPr/>
          <p:nvPr/>
        </p:nvSpPr>
        <p:spPr>
          <a:xfrm>
            <a:off x="8832669" y="2945126"/>
            <a:ext cx="182880" cy="211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82D66C4-0BE6-4085-9BB8-EF9B873A1BCF}"/>
              </a:ext>
            </a:extLst>
          </p:cNvPr>
          <p:cNvSpPr/>
          <p:nvPr/>
        </p:nvSpPr>
        <p:spPr>
          <a:xfrm>
            <a:off x="8645431" y="3885639"/>
            <a:ext cx="182880" cy="211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C7BD040-C98D-4F9C-ABCE-F007B5076136}"/>
              </a:ext>
            </a:extLst>
          </p:cNvPr>
          <p:cNvSpPr txBox="1"/>
          <p:nvPr/>
        </p:nvSpPr>
        <p:spPr>
          <a:xfrm>
            <a:off x="7763212" y="531220"/>
            <a:ext cx="4390369" cy="923330"/>
          </a:xfrm>
          <a:prstGeom prst="rect">
            <a:avLst/>
          </a:prstGeom>
          <a:noFill/>
          <a:ln w="22225">
            <a:solidFill>
              <a:schemeClr val="accent1"/>
            </a:solidFill>
          </a:ln>
        </p:spPr>
        <p:txBody>
          <a:bodyPr wrap="none" rtlCol="0">
            <a:spAutoFit/>
          </a:bodyPr>
          <a:lstStyle/>
          <a:p>
            <a:r>
              <a:rPr lang="en-US" dirty="0"/>
              <a:t>The (connected) set of global minima in one</a:t>
            </a:r>
          </a:p>
          <a:p>
            <a:r>
              <a:rPr lang="en-US" dirty="0"/>
              <a:t>basin of attraction is a </a:t>
            </a:r>
            <a:r>
              <a:rPr lang="en-US" b="1" dirty="0">
                <a:solidFill>
                  <a:srgbClr val="FF0000"/>
                </a:solidFill>
              </a:rPr>
              <a:t>nonlinear manifold </a:t>
            </a:r>
            <a:r>
              <a:rPr lang="en-US" dirty="0"/>
              <a:t>of </a:t>
            </a:r>
          </a:p>
          <a:p>
            <a:r>
              <a:rPr lang="en-US" dirty="0"/>
              <a:t>very high dimension in the zero error case</a:t>
            </a:r>
          </a:p>
        </p:txBody>
      </p:sp>
      <p:cxnSp>
        <p:nvCxnSpPr>
          <p:cNvPr id="39" name="Straight Arrow Connector 38">
            <a:extLst>
              <a:ext uri="{FF2B5EF4-FFF2-40B4-BE49-F238E27FC236}">
                <a16:creationId xmlns:a16="http://schemas.microsoft.com/office/drawing/2014/main" id="{D9931D07-E22C-43FD-98F5-4C2E713B78A5}"/>
              </a:ext>
            </a:extLst>
          </p:cNvPr>
          <p:cNvCxnSpPr>
            <a:cxnSpLocks/>
          </p:cNvCxnSpPr>
          <p:nvPr/>
        </p:nvCxnSpPr>
        <p:spPr>
          <a:xfrm>
            <a:off x="4717011" y="2250078"/>
            <a:ext cx="362528" cy="1755253"/>
          </a:xfrm>
          <a:prstGeom prst="straightConnector1">
            <a:avLst/>
          </a:prstGeom>
          <a:ln w="2540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9906C6D-9527-49C6-A573-4B66719A5663}"/>
              </a:ext>
            </a:extLst>
          </p:cNvPr>
          <p:cNvSpPr txBox="1"/>
          <p:nvPr/>
        </p:nvSpPr>
        <p:spPr>
          <a:xfrm>
            <a:off x="3613324" y="4018815"/>
            <a:ext cx="3348994" cy="1200329"/>
          </a:xfrm>
          <a:prstGeom prst="rect">
            <a:avLst/>
          </a:prstGeom>
          <a:noFill/>
          <a:ln w="66675">
            <a:solidFill>
              <a:srgbClr val="00B050"/>
            </a:solidFill>
          </a:ln>
        </p:spPr>
        <p:txBody>
          <a:bodyPr wrap="none" rtlCol="0">
            <a:spAutoFit/>
          </a:bodyPr>
          <a:lstStyle/>
          <a:p>
            <a:r>
              <a:rPr lang="en-US" b="1" dirty="0"/>
              <a:t>In the end phase, </a:t>
            </a:r>
            <a:r>
              <a:rPr lang="en-US" b="1" dirty="0" err="1"/>
              <a:t>sgd</a:t>
            </a:r>
            <a:r>
              <a:rPr lang="en-US" b="1" dirty="0"/>
              <a:t> moves</a:t>
            </a:r>
          </a:p>
          <a:p>
            <a:r>
              <a:rPr lang="en-US" b="1" dirty="0"/>
              <a:t>within a region of low loss values</a:t>
            </a:r>
          </a:p>
          <a:p>
            <a:r>
              <a:rPr lang="en-US" b="1" dirty="0"/>
              <a:t>and settles in regions with good</a:t>
            </a:r>
          </a:p>
          <a:p>
            <a:r>
              <a:rPr lang="en-US" b="1" dirty="0"/>
              <a:t>flatness properties</a:t>
            </a:r>
          </a:p>
        </p:txBody>
      </p:sp>
      <p:sp>
        <p:nvSpPr>
          <p:cNvPr id="43" name="TextBox 42">
            <a:extLst>
              <a:ext uri="{FF2B5EF4-FFF2-40B4-BE49-F238E27FC236}">
                <a16:creationId xmlns:a16="http://schemas.microsoft.com/office/drawing/2014/main" id="{4934B52A-83C3-428E-8EB2-7C4055D7E655}"/>
              </a:ext>
            </a:extLst>
          </p:cNvPr>
          <p:cNvSpPr txBox="1"/>
          <p:nvPr/>
        </p:nvSpPr>
        <p:spPr>
          <a:xfrm>
            <a:off x="5533296" y="1562261"/>
            <a:ext cx="2026517" cy="646331"/>
          </a:xfrm>
          <a:prstGeom prst="rect">
            <a:avLst/>
          </a:prstGeom>
          <a:solidFill>
            <a:schemeClr val="bg1"/>
          </a:solidFill>
        </p:spPr>
        <p:txBody>
          <a:bodyPr wrap="none" rtlCol="0">
            <a:spAutoFit/>
          </a:bodyPr>
          <a:lstStyle/>
          <a:p>
            <a:r>
              <a:rPr lang="en-US" dirty="0">
                <a:solidFill>
                  <a:srgbClr val="0070C0"/>
                </a:solidFill>
              </a:rPr>
              <a:t>Global minima         </a:t>
            </a:r>
          </a:p>
          <a:p>
            <a:r>
              <a:rPr lang="en-US" dirty="0">
                <a:solidFill>
                  <a:srgbClr val="0070C0"/>
                </a:solidFill>
              </a:rPr>
              <a:t>(Degenerate)</a:t>
            </a:r>
          </a:p>
        </p:txBody>
      </p:sp>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DE5DF2D1-C6BA-446E-9FFA-E135C20445A0}"/>
                  </a:ext>
                </a:extLst>
              </p14:cNvPr>
              <p14:cNvContentPartPr/>
              <p14:nvPr/>
            </p14:nvContentPartPr>
            <p14:xfrm>
              <a:off x="7417803" y="2189792"/>
              <a:ext cx="2508240" cy="2522040"/>
            </p14:xfrm>
          </p:contentPart>
        </mc:Choice>
        <mc:Fallback xmlns="">
          <p:pic>
            <p:nvPicPr>
              <p:cNvPr id="24" name="Ink 23">
                <a:extLst>
                  <a:ext uri="{FF2B5EF4-FFF2-40B4-BE49-F238E27FC236}">
                    <a16:creationId xmlns:a16="http://schemas.microsoft.com/office/drawing/2014/main" id="{DE5DF2D1-C6BA-446E-9FFA-E135C20445A0}"/>
                  </a:ext>
                </a:extLst>
              </p:cNvPr>
              <p:cNvPicPr/>
              <p:nvPr/>
            </p:nvPicPr>
            <p:blipFill>
              <a:blip r:embed="rId6"/>
              <a:stretch>
                <a:fillRect/>
              </a:stretch>
            </p:blipFill>
            <p:spPr>
              <a:xfrm>
                <a:off x="7393682" y="2165673"/>
                <a:ext cx="2555762" cy="2569558"/>
              </a:xfrm>
              <a:prstGeom prst="rect">
                <a:avLst/>
              </a:prstGeom>
            </p:spPr>
          </p:pic>
        </mc:Fallback>
      </mc:AlternateContent>
      <p:grpSp>
        <p:nvGrpSpPr>
          <p:cNvPr id="37" name="Group 36">
            <a:extLst>
              <a:ext uri="{FF2B5EF4-FFF2-40B4-BE49-F238E27FC236}">
                <a16:creationId xmlns:a16="http://schemas.microsoft.com/office/drawing/2014/main" id="{191E5F69-9411-4DDF-9B3A-F6FAC99339D2}"/>
              </a:ext>
            </a:extLst>
          </p:cNvPr>
          <p:cNvGrpSpPr/>
          <p:nvPr/>
        </p:nvGrpSpPr>
        <p:grpSpPr>
          <a:xfrm>
            <a:off x="7021843" y="1517332"/>
            <a:ext cx="5016139" cy="4625340"/>
            <a:chOff x="6829689" y="2213067"/>
            <a:chExt cx="5016139" cy="4625340"/>
          </a:xfrm>
        </p:grpSpPr>
        <p:cxnSp>
          <p:nvCxnSpPr>
            <p:cNvPr id="23" name="Straight Arrow Connector 22">
              <a:extLst>
                <a:ext uri="{FF2B5EF4-FFF2-40B4-BE49-F238E27FC236}">
                  <a16:creationId xmlns:a16="http://schemas.microsoft.com/office/drawing/2014/main" id="{21D3F7EC-ED33-4104-9EE3-2442275921FC}"/>
                </a:ext>
              </a:extLst>
            </p:cNvPr>
            <p:cNvCxnSpPr>
              <a:cxnSpLocks/>
              <a:stCxn id="22" idx="5"/>
            </p:cNvCxnSpPr>
            <p:nvPr/>
          </p:nvCxnSpPr>
          <p:spPr>
            <a:xfrm>
              <a:off x="8609375" y="4761630"/>
              <a:ext cx="1799539" cy="714966"/>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884F36-193F-4B19-BAFF-7D53F8C2FF4C}"/>
                </a:ext>
              </a:extLst>
            </p:cNvPr>
            <p:cNvCxnSpPr>
              <a:cxnSpLocks/>
            </p:cNvCxnSpPr>
            <p:nvPr/>
          </p:nvCxnSpPr>
          <p:spPr>
            <a:xfrm>
              <a:off x="8776056" y="3727546"/>
              <a:ext cx="1980091" cy="1765377"/>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CD33A3E-0498-462C-841A-3861CC92E725}"/>
                </a:ext>
              </a:extLst>
            </p:cNvPr>
            <p:cNvSpPr txBox="1"/>
            <p:nvPr/>
          </p:nvSpPr>
          <p:spPr>
            <a:xfrm>
              <a:off x="7979218" y="5492923"/>
              <a:ext cx="2990114" cy="646331"/>
            </a:xfrm>
            <a:prstGeom prst="rect">
              <a:avLst/>
            </a:prstGeom>
            <a:noFill/>
            <a:ln w="25400">
              <a:solidFill>
                <a:schemeClr val="accent1"/>
              </a:solidFill>
            </a:ln>
          </p:spPr>
          <p:txBody>
            <a:bodyPr wrap="none" rtlCol="0">
              <a:spAutoFit/>
            </a:bodyPr>
            <a:lstStyle/>
            <a:p>
              <a:r>
                <a:rPr lang="en-US" dirty="0"/>
                <a:t>Different weight vectors have </a:t>
              </a:r>
            </a:p>
            <a:p>
              <a:r>
                <a:rPr lang="en-US" dirty="0"/>
                <a:t>different flatness properties</a:t>
              </a:r>
            </a:p>
          </p:txBody>
        </p:sp>
        <p:sp>
          <p:nvSpPr>
            <p:cNvPr id="33" name="Oval 32">
              <a:extLst>
                <a:ext uri="{FF2B5EF4-FFF2-40B4-BE49-F238E27FC236}">
                  <a16:creationId xmlns:a16="http://schemas.microsoft.com/office/drawing/2014/main" id="{DABAB734-24A8-4C95-B739-D26FC7D35D6D}"/>
                </a:ext>
              </a:extLst>
            </p:cNvPr>
            <p:cNvSpPr/>
            <p:nvPr/>
          </p:nvSpPr>
          <p:spPr>
            <a:xfrm>
              <a:off x="6829689" y="2213067"/>
              <a:ext cx="5016139" cy="46253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27F773D0-9485-44F2-B630-394C8B7AFB8C}"/>
              </a:ext>
            </a:extLst>
          </p:cNvPr>
          <p:cNvCxnSpPr>
            <a:cxnSpLocks/>
          </p:cNvCxnSpPr>
          <p:nvPr/>
        </p:nvCxnSpPr>
        <p:spPr>
          <a:xfrm flipV="1">
            <a:off x="8924109" y="1470878"/>
            <a:ext cx="1676959" cy="961927"/>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125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4009"/>
            <a:ext cx="10515600" cy="715886"/>
          </a:xfrm>
        </p:spPr>
        <p:txBody>
          <a:bodyPr/>
          <a:lstStyle/>
          <a:p>
            <a:r>
              <a:rPr lang="nb-NO" dirty="0"/>
              <a:t>SGD End phase – some conjectures</a:t>
            </a:r>
          </a:p>
        </p:txBody>
      </p:sp>
      <p:sp>
        <p:nvSpPr>
          <p:cNvPr id="3" name="Content Placeholder 2"/>
          <p:cNvSpPr>
            <a:spLocks noGrp="1"/>
          </p:cNvSpPr>
          <p:nvPr>
            <p:ph idx="1"/>
          </p:nvPr>
        </p:nvSpPr>
        <p:spPr>
          <a:xfrm>
            <a:off x="838199" y="927390"/>
            <a:ext cx="10515600" cy="5728135"/>
          </a:xfrm>
        </p:spPr>
        <p:txBody>
          <a:bodyPr>
            <a:normAutofit/>
          </a:bodyPr>
          <a:lstStyle/>
          <a:p>
            <a:r>
              <a:rPr lang="nb-NO" dirty="0"/>
              <a:t>Gradient size remaining small means </a:t>
            </a:r>
          </a:p>
          <a:p>
            <a:pPr lvl="1"/>
            <a:r>
              <a:rPr lang="nb-NO" dirty="0"/>
              <a:t>We remain within the basin of one global minimum</a:t>
            </a:r>
          </a:p>
          <a:p>
            <a:pPr lvl="1"/>
            <a:r>
              <a:rPr lang="nb-NO" dirty="0"/>
              <a:t>Loss values remain small throughout the diffusion phase</a:t>
            </a:r>
          </a:p>
          <a:p>
            <a:r>
              <a:rPr lang="nb-NO" dirty="0"/>
              <a:t>The fact that we consistently get good generalization irrespective of random initialization means that</a:t>
            </a:r>
          </a:p>
          <a:p>
            <a:pPr lvl="1"/>
            <a:r>
              <a:rPr lang="nb-NO" dirty="0"/>
              <a:t>All global minima have flat regions. [Showing/Arguing the existence of such flat regions within each degenerate global minimum is an interesting direction for research.]</a:t>
            </a:r>
          </a:p>
          <a:p>
            <a:pPr lvl="1"/>
            <a:r>
              <a:rPr lang="nb-NO" dirty="0"/>
              <a:t>Training algorithms just have to make sure that they move the weight exploration to the flat parts. Clearly, SGD does this so well.</a:t>
            </a:r>
          </a:p>
        </p:txBody>
      </p:sp>
    </p:spTree>
    <p:extLst>
      <p:ext uri="{BB962C8B-B14F-4D97-AF65-F5344CB8AC3E}">
        <p14:creationId xmlns:p14="http://schemas.microsoft.com/office/powerpoint/2010/main" val="3219263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530" y="1192924"/>
            <a:ext cx="11274076" cy="5507422"/>
          </a:xfrm>
        </p:spPr>
        <p:txBody>
          <a:bodyPr>
            <a:normAutofit/>
          </a:bodyPr>
          <a:lstStyle/>
          <a:p>
            <a:r>
              <a:rPr lang="en-US" dirty="0"/>
              <a:t>For DNNs, Flatness plays a role similar to Margin for kernel methods</a:t>
            </a:r>
          </a:p>
          <a:p>
            <a:pPr lvl="1"/>
            <a:r>
              <a:rPr lang="en-US" dirty="0"/>
              <a:t>Capacity is controlled by the </a:t>
            </a:r>
            <a:r>
              <a:rPr lang="en-US" dirty="0" err="1"/>
              <a:t>the</a:t>
            </a:r>
            <a:r>
              <a:rPr lang="en-US" dirty="0"/>
              <a:t> amount of flatness of the weight vector found</a:t>
            </a:r>
          </a:p>
          <a:p>
            <a:r>
              <a:rPr lang="en-US" dirty="0"/>
              <a:t>A precise definition of flatness using which necessary and sufficient conditions can be given for generalization, is an active topic of research. </a:t>
            </a:r>
          </a:p>
          <a:p>
            <a:r>
              <a:rPr lang="en-US" dirty="0"/>
              <a:t>Such a definition, if it also lends itself to easy computation, can also act as a </a:t>
            </a:r>
            <a:r>
              <a:rPr lang="en-US" dirty="0" err="1"/>
              <a:t>regularizer</a:t>
            </a:r>
            <a:r>
              <a:rPr lang="en-US" dirty="0"/>
              <a:t> for DNN training. Two examples:</a:t>
            </a:r>
          </a:p>
          <a:p>
            <a:pPr lvl="1"/>
            <a:r>
              <a:rPr lang="en-US" dirty="0">
                <a:hlinkClick r:id="rId4"/>
              </a:rPr>
              <a:t>Elastic-SGD</a:t>
            </a:r>
            <a:r>
              <a:rPr lang="en-US" dirty="0"/>
              <a:t>: Maximize</a:t>
            </a:r>
          </a:p>
          <a:p>
            <a:pPr lvl="1"/>
            <a:r>
              <a:rPr lang="en-US" dirty="0">
                <a:hlinkClick r:id="rId5"/>
              </a:rPr>
              <a:t>Path-SGD</a:t>
            </a:r>
            <a:r>
              <a:rPr lang="en-US" dirty="0"/>
              <a:t>: With </a:t>
            </a:r>
            <a:r>
              <a:rPr lang="en-US" dirty="0" err="1"/>
              <a:t>RelU</a:t>
            </a:r>
            <a:r>
              <a:rPr lang="en-US" dirty="0"/>
              <a:t> activation, scaling of weights in one layer can be compensated for exactly in a subsequent layer. Path-SGD works with “steepest descent” direction under such scaling invariance. </a:t>
            </a:r>
          </a:p>
          <a:p>
            <a:r>
              <a:rPr lang="en-US" dirty="0"/>
              <a:t>Continuing our discussion of flatness, let us also connect it to some recent Sensitivity and Information theoretic analysis..</a:t>
            </a:r>
          </a:p>
        </p:txBody>
      </p:sp>
      <p:sp>
        <p:nvSpPr>
          <p:cNvPr id="4" name="Title 1">
            <a:extLst>
              <a:ext uri="{FF2B5EF4-FFF2-40B4-BE49-F238E27FC236}">
                <a16:creationId xmlns:a16="http://schemas.microsoft.com/office/drawing/2014/main" id="{A77BF0D6-A87C-4FC1-8C70-D2CCE3E68C73}"/>
              </a:ext>
            </a:extLst>
          </p:cNvPr>
          <p:cNvSpPr>
            <a:spLocks noGrp="1"/>
          </p:cNvSpPr>
          <p:nvPr>
            <p:ph type="title"/>
          </p:nvPr>
        </p:nvSpPr>
        <p:spPr>
          <a:xfrm>
            <a:off x="838199" y="164009"/>
            <a:ext cx="10515600" cy="715886"/>
          </a:xfrm>
        </p:spPr>
        <p:txBody>
          <a:bodyPr/>
          <a:lstStyle/>
          <a:p>
            <a:r>
              <a:rPr lang="nb-NO" dirty="0"/>
              <a:t>Nailing Flatness Cleanly</a:t>
            </a:r>
          </a:p>
        </p:txBody>
      </p:sp>
      <p:pic>
        <p:nvPicPr>
          <p:cNvPr id="9" name="Picture 8">
            <a:extLst>
              <a:ext uri="{FF2B5EF4-FFF2-40B4-BE49-F238E27FC236}">
                <a16:creationId xmlns:a16="http://schemas.microsoft.com/office/drawing/2014/main" id="{B4807FF7-9E01-4E43-B623-17FB4CBB8F8A}"/>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159801" y="3859346"/>
            <a:ext cx="5969995" cy="347935"/>
          </a:xfrm>
          <a:prstGeom prst="rect">
            <a:avLst/>
          </a:prstGeom>
        </p:spPr>
      </p:pic>
      <p:sp>
        <p:nvSpPr>
          <p:cNvPr id="5" name="Rectangle: Rounded Corners 4">
            <a:extLst>
              <a:ext uri="{FF2B5EF4-FFF2-40B4-BE49-F238E27FC236}">
                <a16:creationId xmlns:a16="http://schemas.microsoft.com/office/drawing/2014/main" id="{4F04A83D-79A4-452C-9650-694C6B577246}"/>
              </a:ext>
            </a:extLst>
          </p:cNvPr>
          <p:cNvSpPr/>
          <p:nvPr/>
        </p:nvSpPr>
        <p:spPr>
          <a:xfrm>
            <a:off x="642261" y="2148764"/>
            <a:ext cx="10918367" cy="816506"/>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183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430" y="608887"/>
            <a:ext cx="11680166" cy="2387600"/>
          </a:xfrm>
        </p:spPr>
        <p:txBody>
          <a:bodyPr>
            <a:normAutofit/>
          </a:bodyPr>
          <a:lstStyle/>
          <a:p>
            <a:r>
              <a:rPr lang="nb-NO" b="1" dirty="0"/>
              <a:t>Input-Output Sensitivity [</a:t>
            </a:r>
            <a:r>
              <a:rPr lang="nb-NO" b="1" dirty="0">
                <a:hlinkClick r:id="rId3"/>
              </a:rPr>
              <a:t>Ref</a:t>
            </a:r>
            <a:r>
              <a:rPr lang="nb-NO" b="1" dirty="0"/>
              <a:t>]</a:t>
            </a:r>
          </a:p>
        </p:txBody>
      </p:sp>
      <p:sp>
        <p:nvSpPr>
          <p:cNvPr id="4" name="Subtitle 3">
            <a:extLst>
              <a:ext uri="{FF2B5EF4-FFF2-40B4-BE49-F238E27FC236}">
                <a16:creationId xmlns:a16="http://schemas.microsoft.com/office/drawing/2014/main" id="{220D0F51-E0B5-4218-83AC-47B102DD28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1808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4009"/>
            <a:ext cx="10515600" cy="715886"/>
          </a:xfrm>
        </p:spPr>
        <p:txBody>
          <a:bodyPr/>
          <a:lstStyle/>
          <a:p>
            <a:r>
              <a:rPr lang="nb-NO" dirty="0"/>
              <a:t>Sensitivity of Input-Output Map</a:t>
            </a:r>
          </a:p>
        </p:txBody>
      </p:sp>
      <p:sp>
        <p:nvSpPr>
          <p:cNvPr id="3" name="Content Placeholder 2"/>
          <p:cNvSpPr>
            <a:spLocks noGrp="1"/>
          </p:cNvSpPr>
          <p:nvPr>
            <p:ph idx="1"/>
          </p:nvPr>
        </p:nvSpPr>
        <p:spPr>
          <a:xfrm>
            <a:off x="714101" y="1018823"/>
            <a:ext cx="10996749" cy="5773860"/>
          </a:xfrm>
        </p:spPr>
        <p:txBody>
          <a:bodyPr>
            <a:normAutofit lnSpcReduction="10000"/>
          </a:bodyPr>
          <a:lstStyle/>
          <a:p>
            <a:r>
              <a:rPr lang="nb-NO" dirty="0"/>
              <a:t>Sensitivity can be measured as the Frobenius norm of the Input-Output Jacobian of a DNN</a:t>
            </a:r>
          </a:p>
          <a:p>
            <a:endParaRPr lang="nb-NO" dirty="0"/>
          </a:p>
          <a:p>
            <a:r>
              <a:rPr lang="nb-NO" dirty="0"/>
              <a:t>Sensitivity has great correlation with Generalization in over-parametrized DNNs</a:t>
            </a:r>
          </a:p>
          <a:p>
            <a:pPr lvl="1"/>
            <a:r>
              <a:rPr lang="nb-NO" dirty="0"/>
              <a:t>This is not surprising.</a:t>
            </a:r>
          </a:p>
          <a:p>
            <a:pPr lvl="1"/>
            <a:r>
              <a:rPr lang="nb-NO" dirty="0"/>
              <a:t>When used as a regularizer, its equivalence with </a:t>
            </a:r>
            <a:r>
              <a:rPr lang="nb-NO" dirty="0">
                <a:hlinkClick r:id="rId3"/>
              </a:rPr>
              <a:t>data augmentation using input noise injection</a:t>
            </a:r>
            <a:r>
              <a:rPr lang="nb-NO" dirty="0"/>
              <a:t> is well known.</a:t>
            </a:r>
          </a:p>
          <a:p>
            <a:endParaRPr lang="nb-NO" dirty="0"/>
          </a:p>
          <a:p>
            <a:r>
              <a:rPr lang="nb-NO" dirty="0"/>
              <a:t>It would be interesting to explore relation between Sensitivity and Flatness.</a:t>
            </a:r>
          </a:p>
          <a:p>
            <a:endParaRPr lang="nb-NO" dirty="0"/>
          </a:p>
          <a:p>
            <a:r>
              <a:rPr lang="nb-NO" dirty="0"/>
              <a:t>Would Sensitivity used as a regularizer in the end phase allow large batch gradient methods to generalize equally well as mini-batch SGD?</a:t>
            </a:r>
          </a:p>
          <a:p>
            <a:endParaRPr lang="nb-NO" dirty="0"/>
          </a:p>
        </p:txBody>
      </p:sp>
    </p:spTree>
    <p:extLst>
      <p:ext uri="{BB962C8B-B14F-4D97-AF65-F5344CB8AC3E}">
        <p14:creationId xmlns:p14="http://schemas.microsoft.com/office/powerpoint/2010/main" val="1691206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20D0F51-E0B5-4218-83AC-47B102DD28D0}"/>
              </a:ext>
            </a:extLst>
          </p:cNvPr>
          <p:cNvSpPr>
            <a:spLocks noGrp="1"/>
          </p:cNvSpPr>
          <p:nvPr>
            <p:ph type="subTitle" idx="1"/>
          </p:nvPr>
        </p:nvSpPr>
        <p:spPr>
          <a:xfrm>
            <a:off x="224247" y="55473"/>
            <a:ext cx="9144000" cy="395196"/>
          </a:xfrm>
        </p:spPr>
        <p:txBody>
          <a:bodyPr>
            <a:noAutofit/>
          </a:bodyPr>
          <a:lstStyle/>
          <a:p>
            <a:pPr algn="l"/>
            <a:r>
              <a:rPr lang="en-US" sz="2800" dirty="0"/>
              <a:t>Sensitivity correlates well with Generalization</a:t>
            </a:r>
          </a:p>
        </p:txBody>
      </p:sp>
      <p:pic>
        <p:nvPicPr>
          <p:cNvPr id="6" name="Picture 5" descr="Screen Clipping">
            <a:extLst>
              <a:ext uri="{FF2B5EF4-FFF2-40B4-BE49-F238E27FC236}">
                <a16:creationId xmlns:a16="http://schemas.microsoft.com/office/drawing/2014/main" id="{ED5DD797-3B1F-4446-BAB8-0B157531A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4198" y="721499"/>
            <a:ext cx="5643604" cy="5415002"/>
          </a:xfrm>
          <a:prstGeom prst="rect">
            <a:avLst/>
          </a:prstGeom>
        </p:spPr>
      </p:pic>
      <p:pic>
        <p:nvPicPr>
          <p:cNvPr id="10" name="Picture 9">
            <a:extLst>
              <a:ext uri="{FF2B5EF4-FFF2-40B4-BE49-F238E27FC236}">
                <a16:creationId xmlns:a16="http://schemas.microsoft.com/office/drawing/2014/main" id="{4C40CFF5-5254-4BD0-82E4-1857D6042998}"/>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796247" y="6275977"/>
            <a:ext cx="3498666" cy="252953"/>
          </a:xfrm>
          <a:prstGeom prst="rect">
            <a:avLst/>
          </a:prstGeom>
        </p:spPr>
      </p:pic>
    </p:spTree>
    <p:extLst>
      <p:ext uri="{BB962C8B-B14F-4D97-AF65-F5344CB8AC3E}">
        <p14:creationId xmlns:p14="http://schemas.microsoft.com/office/powerpoint/2010/main" val="667576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20D0F51-E0B5-4218-83AC-47B102DD28D0}"/>
              </a:ext>
            </a:extLst>
          </p:cNvPr>
          <p:cNvSpPr>
            <a:spLocks noGrp="1"/>
          </p:cNvSpPr>
          <p:nvPr>
            <p:ph type="subTitle" idx="1"/>
          </p:nvPr>
        </p:nvSpPr>
        <p:spPr>
          <a:xfrm>
            <a:off x="224247" y="55473"/>
            <a:ext cx="9144000" cy="395196"/>
          </a:xfrm>
        </p:spPr>
        <p:txBody>
          <a:bodyPr>
            <a:noAutofit/>
          </a:bodyPr>
          <a:lstStyle/>
          <a:p>
            <a:pPr algn="l"/>
            <a:r>
              <a:rPr lang="en-US" sz="2800" dirty="0" err="1"/>
              <a:t>ReLU</a:t>
            </a:r>
            <a:r>
              <a:rPr lang="en-US" sz="2800" dirty="0"/>
              <a:t> generalizes getter than </a:t>
            </a:r>
            <a:r>
              <a:rPr lang="en-US" sz="2800" dirty="0" err="1"/>
              <a:t>HardSigmoid</a:t>
            </a:r>
            <a:endParaRPr lang="en-US" sz="2800" dirty="0"/>
          </a:p>
        </p:txBody>
      </p:sp>
      <p:pic>
        <p:nvPicPr>
          <p:cNvPr id="3" name="Picture 2" descr="Screen Clipping">
            <a:extLst>
              <a:ext uri="{FF2B5EF4-FFF2-40B4-BE49-F238E27FC236}">
                <a16:creationId xmlns:a16="http://schemas.microsoft.com/office/drawing/2014/main" id="{F0727D7E-9F6D-4B90-B681-BF6159659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04" y="810839"/>
            <a:ext cx="10591290" cy="5222386"/>
          </a:xfrm>
          <a:prstGeom prst="rect">
            <a:avLst/>
          </a:prstGeom>
        </p:spPr>
      </p:pic>
      <p:sp>
        <p:nvSpPr>
          <p:cNvPr id="7" name="Subtitle 3">
            <a:extLst>
              <a:ext uri="{FF2B5EF4-FFF2-40B4-BE49-F238E27FC236}">
                <a16:creationId xmlns:a16="http://schemas.microsoft.com/office/drawing/2014/main" id="{82318213-09DF-4B7F-97E4-4A54987D413B}"/>
              </a:ext>
            </a:extLst>
          </p:cNvPr>
          <p:cNvSpPr txBox="1">
            <a:spLocks/>
          </p:cNvSpPr>
          <p:nvPr/>
        </p:nvSpPr>
        <p:spPr>
          <a:xfrm>
            <a:off x="2318657" y="6123161"/>
            <a:ext cx="9803674" cy="3951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accent2">
                    <a:lumMod val="50000"/>
                  </a:schemeClr>
                </a:solidFill>
              </a:rPr>
              <a:t>Note again, the correlation between Sensitivity and Generalization</a:t>
            </a:r>
          </a:p>
        </p:txBody>
      </p:sp>
    </p:spTree>
    <p:extLst>
      <p:ext uri="{BB962C8B-B14F-4D97-AF65-F5344CB8AC3E}">
        <p14:creationId xmlns:p14="http://schemas.microsoft.com/office/powerpoint/2010/main" val="1337427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20D0F51-E0B5-4218-83AC-47B102DD28D0}"/>
              </a:ext>
            </a:extLst>
          </p:cNvPr>
          <p:cNvSpPr>
            <a:spLocks noGrp="1"/>
          </p:cNvSpPr>
          <p:nvPr>
            <p:ph type="subTitle" idx="1"/>
          </p:nvPr>
        </p:nvSpPr>
        <p:spPr>
          <a:xfrm>
            <a:off x="224247" y="55473"/>
            <a:ext cx="9144000" cy="395196"/>
          </a:xfrm>
        </p:spPr>
        <p:txBody>
          <a:bodyPr>
            <a:noAutofit/>
          </a:bodyPr>
          <a:lstStyle/>
          <a:p>
            <a:pPr algn="l"/>
            <a:r>
              <a:rPr lang="en-US" sz="2800" dirty="0"/>
              <a:t>SGD generalizes better than a Full Batch method (BFGS)</a:t>
            </a:r>
          </a:p>
        </p:txBody>
      </p:sp>
      <p:pic>
        <p:nvPicPr>
          <p:cNvPr id="3" name="Picture 2" descr="Screen Clipping">
            <a:extLst>
              <a:ext uri="{FF2B5EF4-FFF2-40B4-BE49-F238E27FC236}">
                <a16:creationId xmlns:a16="http://schemas.microsoft.com/office/drawing/2014/main" id="{AE91424A-DB8C-4C4C-B30E-A793BD044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933" y="996027"/>
            <a:ext cx="9644133" cy="4800635"/>
          </a:xfrm>
          <a:prstGeom prst="rect">
            <a:avLst/>
          </a:prstGeom>
        </p:spPr>
      </p:pic>
      <p:sp>
        <p:nvSpPr>
          <p:cNvPr id="6" name="Subtitle 3">
            <a:extLst>
              <a:ext uri="{FF2B5EF4-FFF2-40B4-BE49-F238E27FC236}">
                <a16:creationId xmlns:a16="http://schemas.microsoft.com/office/drawing/2014/main" id="{01E414BD-48F0-4BFC-B724-8DB4E526BB3D}"/>
              </a:ext>
            </a:extLst>
          </p:cNvPr>
          <p:cNvSpPr txBox="1">
            <a:spLocks/>
          </p:cNvSpPr>
          <p:nvPr/>
        </p:nvSpPr>
        <p:spPr>
          <a:xfrm>
            <a:off x="2318657" y="6123161"/>
            <a:ext cx="9803674" cy="3951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accent2">
                    <a:lumMod val="50000"/>
                  </a:schemeClr>
                </a:solidFill>
              </a:rPr>
              <a:t>Note again, the correlation between Sensitivity and Generalization</a:t>
            </a:r>
          </a:p>
        </p:txBody>
      </p:sp>
    </p:spTree>
    <p:extLst>
      <p:ext uri="{BB962C8B-B14F-4D97-AF65-F5344CB8AC3E}">
        <p14:creationId xmlns:p14="http://schemas.microsoft.com/office/powerpoint/2010/main" val="3144077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430" y="608887"/>
            <a:ext cx="11680166" cy="2387600"/>
          </a:xfrm>
        </p:spPr>
        <p:txBody>
          <a:bodyPr>
            <a:normAutofit/>
          </a:bodyPr>
          <a:lstStyle/>
          <a:p>
            <a:r>
              <a:rPr lang="nb-NO" b="1" dirty="0"/>
              <a:t>Information Bottleneck View [</a:t>
            </a:r>
            <a:r>
              <a:rPr lang="nb-NO" b="1" dirty="0">
                <a:hlinkClick r:id="rId3"/>
              </a:rPr>
              <a:t>Ref</a:t>
            </a:r>
            <a:r>
              <a:rPr lang="nb-NO" b="1" dirty="0"/>
              <a:t>]</a:t>
            </a:r>
          </a:p>
        </p:txBody>
      </p:sp>
      <p:sp>
        <p:nvSpPr>
          <p:cNvPr id="3" name="Subtitle 2">
            <a:extLst>
              <a:ext uri="{FF2B5EF4-FFF2-40B4-BE49-F238E27FC236}">
                <a16:creationId xmlns:a16="http://schemas.microsoft.com/office/drawing/2014/main" id="{34A4DA92-6905-4956-BCFA-58D2254379E3}"/>
              </a:ext>
            </a:extLst>
          </p:cNvPr>
          <p:cNvSpPr>
            <a:spLocks noGrp="1"/>
          </p:cNvSpPr>
          <p:nvPr>
            <p:ph type="subTitle" idx="1"/>
          </p:nvPr>
        </p:nvSpPr>
        <p:spPr>
          <a:xfrm>
            <a:off x="1540434" y="3203852"/>
            <a:ext cx="8746566" cy="3340639"/>
          </a:xfrm>
        </p:spPr>
        <p:txBody>
          <a:bodyPr>
            <a:normAutofit/>
          </a:bodyPr>
          <a:lstStyle/>
          <a:p>
            <a:pPr marL="342900" indent="-342900" algn="l">
              <a:buFont typeface="Arial" panose="020B0604020202020204" pitchFamily="34" charset="0"/>
              <a:buChar char="•"/>
            </a:pPr>
            <a:r>
              <a:rPr lang="nb-NO" dirty="0"/>
              <a:t>This work</a:t>
            </a:r>
            <a:r>
              <a:rPr lang="en-US" dirty="0"/>
              <a:t> does not give any working recipes for the practitioner. </a:t>
            </a:r>
          </a:p>
          <a:p>
            <a:pPr marL="342900" indent="-342900" algn="l">
              <a:buFont typeface="Arial" panose="020B0604020202020204" pitchFamily="34" charset="0"/>
              <a:buChar char="•"/>
            </a:pPr>
            <a:r>
              <a:rPr lang="en-US" dirty="0"/>
              <a:t>But it tries to give insights into the working of DNNs and SGD. </a:t>
            </a:r>
          </a:p>
          <a:p>
            <a:pPr marL="342900" indent="-342900" algn="l">
              <a:buFont typeface="Arial" panose="020B0604020202020204" pitchFamily="34" charset="0"/>
              <a:buChar char="•"/>
            </a:pPr>
            <a:r>
              <a:rPr lang="en-US" dirty="0"/>
              <a:t>Paper rejected by both ICML and NIPS this year. </a:t>
            </a:r>
            <a:r>
              <a:rPr lang="en-US" dirty="0">
                <a:sym typeface="Wingdings" panose="05000000000000000000" pitchFamily="2" charset="2"/>
              </a:rPr>
              <a:t></a:t>
            </a:r>
          </a:p>
          <a:p>
            <a:pPr marL="342900" indent="-342900" algn="l">
              <a:buFont typeface="Arial" panose="020B0604020202020204" pitchFamily="34" charset="0"/>
              <a:buChar char="•"/>
            </a:pPr>
            <a:r>
              <a:rPr lang="nb-NO" dirty="0"/>
              <a:t>But it obtained a lot of press coverage.</a:t>
            </a:r>
          </a:p>
          <a:p>
            <a:pPr marL="342900" indent="-342900" algn="l">
              <a:buFont typeface="Arial" panose="020B0604020202020204" pitchFamily="34" charset="0"/>
              <a:buChar char="•"/>
            </a:pPr>
            <a:r>
              <a:rPr lang="nb-NO" dirty="0"/>
              <a:t>A </a:t>
            </a:r>
            <a:r>
              <a:rPr lang="nb-NO" dirty="0">
                <a:hlinkClick r:id="rId4"/>
              </a:rPr>
              <a:t>recent paper </a:t>
            </a:r>
            <a:r>
              <a:rPr lang="nb-NO" dirty="0"/>
              <a:t> has disputed some key results from this work.</a:t>
            </a:r>
          </a:p>
        </p:txBody>
      </p:sp>
    </p:spTree>
    <p:extLst>
      <p:ext uri="{BB962C8B-B14F-4D97-AF65-F5344CB8AC3E}">
        <p14:creationId xmlns:p14="http://schemas.microsoft.com/office/powerpoint/2010/main" val="2132190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2A0BD8-F79D-4696-BB53-AE5D0A0B5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40" y="1331668"/>
            <a:ext cx="7070774" cy="5190249"/>
          </a:xfrm>
          <a:prstGeom prst="rect">
            <a:avLst/>
          </a:prstGeom>
        </p:spPr>
      </p:pic>
      <p:sp>
        <p:nvSpPr>
          <p:cNvPr id="2" name="Title 1"/>
          <p:cNvSpPr>
            <a:spLocks noGrp="1"/>
          </p:cNvSpPr>
          <p:nvPr>
            <p:ph type="title"/>
          </p:nvPr>
        </p:nvSpPr>
        <p:spPr>
          <a:xfrm>
            <a:off x="675830" y="288213"/>
            <a:ext cx="10515600" cy="839832"/>
          </a:xfrm>
        </p:spPr>
        <p:txBody>
          <a:bodyPr>
            <a:normAutofit/>
          </a:bodyPr>
          <a:lstStyle/>
          <a:p>
            <a:r>
              <a:rPr lang="nb-NO" dirty="0"/>
              <a:t>An interesting observation..</a:t>
            </a:r>
          </a:p>
        </p:txBody>
      </p:sp>
      <p:sp>
        <p:nvSpPr>
          <p:cNvPr id="3" name="Content Placeholder 2"/>
          <p:cNvSpPr>
            <a:spLocks noGrp="1"/>
          </p:cNvSpPr>
          <p:nvPr>
            <p:ph idx="1"/>
          </p:nvPr>
        </p:nvSpPr>
        <p:spPr>
          <a:xfrm>
            <a:off x="7552944" y="1560698"/>
            <a:ext cx="3800856" cy="4284628"/>
          </a:xfrm>
        </p:spPr>
        <p:txBody>
          <a:bodyPr>
            <a:normAutofit/>
          </a:bodyPr>
          <a:lstStyle/>
          <a:p>
            <a:r>
              <a:rPr lang="nb-NO" sz="2000" dirty="0"/>
              <a:t>Consider the gradient of the loss with respect to the weights</a:t>
            </a:r>
          </a:p>
          <a:p>
            <a:pPr marL="0" indent="0">
              <a:buNone/>
            </a:pPr>
            <a:endParaRPr lang="nb-NO" sz="2000" dirty="0"/>
          </a:p>
          <a:p>
            <a:r>
              <a:rPr lang="nb-NO" sz="2000" dirty="0"/>
              <a:t>Phase 1 (Drift) – Mean gradient size is much larger than the standard deviation</a:t>
            </a:r>
          </a:p>
          <a:p>
            <a:endParaRPr lang="nb-NO" sz="2000" dirty="0"/>
          </a:p>
          <a:p>
            <a:r>
              <a:rPr lang="nb-NO" sz="2000" dirty="0"/>
              <a:t>Phase 2 (Diffusion) – Mean gradient is smaller and noise takes over (the magic of Langevin comes here) – Langevin/Boltzmann effect kicks in here</a:t>
            </a:r>
          </a:p>
        </p:txBody>
      </p:sp>
    </p:spTree>
    <p:extLst>
      <p:ext uri="{BB962C8B-B14F-4D97-AF65-F5344CB8AC3E}">
        <p14:creationId xmlns:p14="http://schemas.microsoft.com/office/powerpoint/2010/main" val="35836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 Clipping">
            <a:extLst>
              <a:ext uri="{FF2B5EF4-FFF2-40B4-BE49-F238E27FC236}">
                <a16:creationId xmlns:a16="http://schemas.microsoft.com/office/drawing/2014/main" id="{5A173CA3-4F49-4CBF-8432-DE02C21DB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662" y="1669141"/>
            <a:ext cx="6419764" cy="3595068"/>
          </a:xfrm>
          <a:prstGeom prst="rect">
            <a:avLst/>
          </a:prstGeom>
          <a:effectLst/>
        </p:spPr>
      </p:pic>
      <p:sp>
        <p:nvSpPr>
          <p:cNvPr id="2" name="Title 1"/>
          <p:cNvSpPr>
            <a:spLocks noGrp="1"/>
          </p:cNvSpPr>
          <p:nvPr>
            <p:ph type="title"/>
          </p:nvPr>
        </p:nvSpPr>
        <p:spPr>
          <a:xfrm>
            <a:off x="348483" y="2302690"/>
            <a:ext cx="3505495" cy="1622321"/>
          </a:xfrm>
        </p:spPr>
        <p:txBody>
          <a:bodyPr>
            <a:normAutofit/>
          </a:bodyPr>
          <a:lstStyle/>
          <a:p>
            <a:r>
              <a:rPr lang="nb-NO" sz="2800" b="1" dirty="0"/>
              <a:t>Large batch sizes have an adverse effect on generalization</a:t>
            </a:r>
          </a:p>
        </p:txBody>
      </p:sp>
      <p:sp>
        <p:nvSpPr>
          <p:cNvPr id="4" name="TextBox 3">
            <a:extLst>
              <a:ext uri="{FF2B5EF4-FFF2-40B4-BE49-F238E27FC236}">
                <a16:creationId xmlns:a16="http://schemas.microsoft.com/office/drawing/2014/main" id="{0E09E806-DF73-48F2-AD26-4631ADC35A44}"/>
              </a:ext>
            </a:extLst>
          </p:cNvPr>
          <p:cNvSpPr txBox="1"/>
          <p:nvPr/>
        </p:nvSpPr>
        <p:spPr>
          <a:xfrm>
            <a:off x="5206662" y="5854487"/>
            <a:ext cx="2323265" cy="307777"/>
          </a:xfrm>
          <a:prstGeom prst="rect">
            <a:avLst/>
          </a:prstGeom>
          <a:noFill/>
        </p:spPr>
        <p:txBody>
          <a:bodyPr wrap="none" rtlCol="0">
            <a:spAutoFit/>
          </a:bodyPr>
          <a:lstStyle/>
          <a:p>
            <a:r>
              <a:rPr lang="en-US" sz="1400" dirty="0">
                <a:hlinkClick r:id="rId4"/>
              </a:rPr>
              <a:t>Goyal et al, arXiv:1706.02677</a:t>
            </a:r>
            <a:endParaRPr lang="en-US" sz="1400" dirty="0"/>
          </a:p>
        </p:txBody>
      </p:sp>
      <p:sp>
        <p:nvSpPr>
          <p:cNvPr id="9" name="Title 1">
            <a:extLst>
              <a:ext uri="{FF2B5EF4-FFF2-40B4-BE49-F238E27FC236}">
                <a16:creationId xmlns:a16="http://schemas.microsoft.com/office/drawing/2014/main" id="{B551F52C-1424-43AA-B0A3-3C35B67C9EAF}"/>
              </a:ext>
            </a:extLst>
          </p:cNvPr>
          <p:cNvSpPr txBox="1">
            <a:spLocks/>
          </p:cNvSpPr>
          <p:nvPr/>
        </p:nvSpPr>
        <p:spPr>
          <a:xfrm>
            <a:off x="348482" y="3866608"/>
            <a:ext cx="3505495"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DNN practitioners have been aware of this for more than 5 years.</a:t>
            </a:r>
          </a:p>
        </p:txBody>
      </p:sp>
      <p:sp>
        <p:nvSpPr>
          <p:cNvPr id="11" name="Title 1">
            <a:extLst>
              <a:ext uri="{FF2B5EF4-FFF2-40B4-BE49-F238E27FC236}">
                <a16:creationId xmlns:a16="http://schemas.microsoft.com/office/drawing/2014/main" id="{27E06FFD-38C1-4A5E-A292-2B41EF6C0793}"/>
              </a:ext>
            </a:extLst>
          </p:cNvPr>
          <p:cNvSpPr txBox="1">
            <a:spLocks/>
          </p:cNvSpPr>
          <p:nvPr/>
        </p:nvSpPr>
        <p:spPr>
          <a:xfrm>
            <a:off x="180850" y="724258"/>
            <a:ext cx="4156021"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000" b="1" dirty="0"/>
              <a:t>SGD on DNNs - </a:t>
            </a:r>
          </a:p>
          <a:p>
            <a:pPr algn="ctr"/>
            <a:r>
              <a:rPr lang="nb-NO" sz="4000" b="1" dirty="0"/>
              <a:t>Effect of batch size</a:t>
            </a:r>
          </a:p>
        </p:txBody>
      </p:sp>
      <p:sp>
        <p:nvSpPr>
          <p:cNvPr id="13" name="Title 1">
            <a:extLst>
              <a:ext uri="{FF2B5EF4-FFF2-40B4-BE49-F238E27FC236}">
                <a16:creationId xmlns:a16="http://schemas.microsoft.com/office/drawing/2014/main" id="{940DC314-DFFE-499C-B481-BB4B7E860B37}"/>
              </a:ext>
            </a:extLst>
          </p:cNvPr>
          <p:cNvSpPr txBox="1">
            <a:spLocks/>
          </p:cNvSpPr>
          <p:nvPr/>
        </p:nvSpPr>
        <p:spPr>
          <a:xfrm>
            <a:off x="431456" y="5412435"/>
            <a:ext cx="3505495" cy="1191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But no clear arguments for why this is so. </a:t>
            </a:r>
          </a:p>
        </p:txBody>
      </p:sp>
    </p:spTree>
    <p:extLst>
      <p:ext uri="{BB962C8B-B14F-4D97-AF65-F5344CB8AC3E}">
        <p14:creationId xmlns:p14="http://schemas.microsoft.com/office/powerpoint/2010/main" val="664835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717E1AF8-9A36-46A2-B4BA-55FDB15DE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20" y="1038824"/>
            <a:ext cx="6633502" cy="5584045"/>
          </a:xfrm>
          <a:prstGeom prst="rect">
            <a:avLst/>
          </a:prstGeom>
        </p:spPr>
      </p:pic>
      <p:sp>
        <p:nvSpPr>
          <p:cNvPr id="7" name="Content Placeholder 2">
            <a:extLst>
              <a:ext uri="{FF2B5EF4-FFF2-40B4-BE49-F238E27FC236}">
                <a16:creationId xmlns:a16="http://schemas.microsoft.com/office/drawing/2014/main" id="{789109C5-8D56-414C-B7A0-4271B4EE505D}"/>
              </a:ext>
            </a:extLst>
          </p:cNvPr>
          <p:cNvSpPr txBox="1">
            <a:spLocks/>
          </p:cNvSpPr>
          <p:nvPr/>
        </p:nvSpPr>
        <p:spPr>
          <a:xfrm>
            <a:off x="7370064" y="1417001"/>
            <a:ext cx="4628170" cy="5264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hlinkClick r:id="rId4"/>
              </a:rPr>
              <a:t>Shwartz-Ziv and Tishby </a:t>
            </a:r>
            <a:r>
              <a:rPr lang="nb-NO" dirty="0"/>
              <a:t>claimed that SGD training compresses (reduces I(X;T)) in the diffusion phase</a:t>
            </a:r>
          </a:p>
          <a:p>
            <a:pPr marL="0" indent="0">
              <a:buFont typeface="Arial" panose="020B0604020202020204" pitchFamily="34" charset="0"/>
              <a:buNone/>
            </a:pPr>
            <a:endParaRPr lang="nb-NO" dirty="0"/>
          </a:p>
          <a:p>
            <a:r>
              <a:rPr lang="nb-NO" dirty="0"/>
              <a:t>This has been countered by </a:t>
            </a:r>
            <a:r>
              <a:rPr lang="nb-NO" dirty="0">
                <a:hlinkClick r:id="rId5"/>
              </a:rPr>
              <a:t>a recent submission to ICLR</a:t>
            </a:r>
            <a:r>
              <a:rPr lang="nb-NO" dirty="0"/>
              <a:t> that points out that the compression is an artifact of binning associated with tanh neuron outputs.</a:t>
            </a:r>
          </a:p>
          <a:p>
            <a:endParaRPr lang="nb-NO" sz="2000" dirty="0"/>
          </a:p>
        </p:txBody>
      </p:sp>
      <p:sp>
        <p:nvSpPr>
          <p:cNvPr id="9" name="Title 1">
            <a:extLst>
              <a:ext uri="{FF2B5EF4-FFF2-40B4-BE49-F238E27FC236}">
                <a16:creationId xmlns:a16="http://schemas.microsoft.com/office/drawing/2014/main" id="{139C52A1-296D-491C-BDBF-E32CAD6C8965}"/>
              </a:ext>
            </a:extLst>
          </p:cNvPr>
          <p:cNvSpPr>
            <a:spLocks noGrp="1"/>
          </p:cNvSpPr>
          <p:nvPr>
            <p:ph type="title"/>
          </p:nvPr>
        </p:nvSpPr>
        <p:spPr>
          <a:xfrm>
            <a:off x="394978" y="59613"/>
            <a:ext cx="10515600" cy="839832"/>
          </a:xfrm>
        </p:spPr>
        <p:txBody>
          <a:bodyPr>
            <a:normAutofit/>
          </a:bodyPr>
          <a:lstStyle/>
          <a:p>
            <a:r>
              <a:rPr lang="nb-NO" dirty="0"/>
              <a:t>The controversy..</a:t>
            </a:r>
          </a:p>
        </p:txBody>
      </p:sp>
    </p:spTree>
    <p:extLst>
      <p:ext uri="{BB962C8B-B14F-4D97-AF65-F5344CB8AC3E}">
        <p14:creationId xmlns:p14="http://schemas.microsoft.com/office/powerpoint/2010/main" val="4224708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88D33418-B23B-406D-B59E-AFF6AAF03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520" y="1205964"/>
            <a:ext cx="9553645" cy="4981611"/>
          </a:xfrm>
          <a:prstGeom prst="rect">
            <a:avLst/>
          </a:prstGeom>
        </p:spPr>
      </p:pic>
      <p:sp>
        <p:nvSpPr>
          <p:cNvPr id="4" name="TextBox 3">
            <a:extLst>
              <a:ext uri="{FF2B5EF4-FFF2-40B4-BE49-F238E27FC236}">
                <a16:creationId xmlns:a16="http://schemas.microsoft.com/office/drawing/2014/main" id="{626AA0EF-E953-4851-854F-61AE8BEFD83D}"/>
              </a:ext>
            </a:extLst>
          </p:cNvPr>
          <p:cNvSpPr txBox="1"/>
          <p:nvPr/>
        </p:nvSpPr>
        <p:spPr>
          <a:xfrm>
            <a:off x="1143026" y="6106877"/>
            <a:ext cx="7152343" cy="707886"/>
          </a:xfrm>
          <a:prstGeom prst="rect">
            <a:avLst/>
          </a:prstGeom>
          <a:noFill/>
        </p:spPr>
        <p:txBody>
          <a:bodyPr wrap="none" rtlCol="0">
            <a:spAutoFit/>
          </a:bodyPr>
          <a:lstStyle/>
          <a:p>
            <a:r>
              <a:rPr lang="en-US" sz="4000" b="1" dirty="0"/>
              <a:t>is a Reality?  </a:t>
            </a:r>
            <a:r>
              <a:rPr lang="en-US" sz="4000" b="1" dirty="0">
                <a:solidFill>
                  <a:srgbClr val="FF0000"/>
                </a:solidFill>
              </a:rPr>
              <a:t>No, not necessarily!</a:t>
            </a:r>
          </a:p>
        </p:txBody>
      </p:sp>
      <p:sp>
        <p:nvSpPr>
          <p:cNvPr id="5" name="TextBox 4">
            <a:extLst>
              <a:ext uri="{FF2B5EF4-FFF2-40B4-BE49-F238E27FC236}">
                <a16:creationId xmlns:a16="http://schemas.microsoft.com/office/drawing/2014/main" id="{578ECCE7-E066-4A21-A54C-44F50E1C1208}"/>
              </a:ext>
            </a:extLst>
          </p:cNvPr>
          <p:cNvSpPr txBox="1"/>
          <p:nvPr/>
        </p:nvSpPr>
        <p:spPr>
          <a:xfrm>
            <a:off x="1086424" y="27831"/>
            <a:ext cx="10044160" cy="1323439"/>
          </a:xfrm>
          <a:prstGeom prst="rect">
            <a:avLst/>
          </a:prstGeom>
          <a:noFill/>
        </p:spPr>
        <p:txBody>
          <a:bodyPr wrap="none" rtlCol="0">
            <a:spAutoFit/>
          </a:bodyPr>
          <a:lstStyle/>
          <a:p>
            <a:r>
              <a:rPr lang="en-US" sz="4000" b="1" dirty="0"/>
              <a:t>DNNs being tolerant of Over-parametrization –</a:t>
            </a:r>
          </a:p>
          <a:p>
            <a:r>
              <a:rPr lang="en-US" sz="4000" b="1" dirty="0"/>
              <a:t>Does it mean</a:t>
            </a:r>
          </a:p>
        </p:txBody>
      </p:sp>
    </p:spTree>
    <p:extLst>
      <p:ext uri="{BB962C8B-B14F-4D97-AF65-F5344CB8AC3E}">
        <p14:creationId xmlns:p14="http://schemas.microsoft.com/office/powerpoint/2010/main" val="2580803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50A2463-CDD1-4F3A-8823-36A9731D07D8}"/>
              </a:ext>
            </a:extLst>
          </p:cNvPr>
          <p:cNvGrpSpPr/>
          <p:nvPr/>
        </p:nvGrpSpPr>
        <p:grpSpPr>
          <a:xfrm>
            <a:off x="865377" y="1621520"/>
            <a:ext cx="3160160" cy="1535337"/>
            <a:chOff x="754343" y="1210040"/>
            <a:chExt cx="3160160" cy="1535337"/>
          </a:xfrm>
        </p:grpSpPr>
        <p:sp>
          <p:nvSpPr>
            <p:cNvPr id="8" name="Freeform: Shape 7">
              <a:extLst>
                <a:ext uri="{FF2B5EF4-FFF2-40B4-BE49-F238E27FC236}">
                  <a16:creationId xmlns:a16="http://schemas.microsoft.com/office/drawing/2014/main" id="{F2892866-0EFD-42BF-84B2-351F71261E63}"/>
                </a:ext>
              </a:extLst>
            </p:cNvPr>
            <p:cNvSpPr/>
            <p:nvPr/>
          </p:nvSpPr>
          <p:spPr>
            <a:xfrm>
              <a:off x="754343" y="1210040"/>
              <a:ext cx="2870600" cy="1428657"/>
            </a:xfrm>
            <a:custGeom>
              <a:avLst/>
              <a:gdLst>
                <a:gd name="connsiteX0" fmla="*/ 0 w 3647207"/>
                <a:gd name="connsiteY0" fmla="*/ 0 h 2128345"/>
                <a:gd name="connsiteX1" fmla="*/ 5255 w 3647207"/>
                <a:gd name="connsiteY1" fmla="*/ 557049 h 2128345"/>
                <a:gd name="connsiteX2" fmla="*/ 10510 w 3647207"/>
                <a:gd name="connsiteY2" fmla="*/ 578069 h 2128345"/>
                <a:gd name="connsiteX3" fmla="*/ 21021 w 3647207"/>
                <a:gd name="connsiteY3" fmla="*/ 630621 h 2128345"/>
                <a:gd name="connsiteX4" fmla="*/ 47297 w 3647207"/>
                <a:gd name="connsiteY4" fmla="*/ 683173 h 2128345"/>
                <a:gd name="connsiteX5" fmla="*/ 57807 w 3647207"/>
                <a:gd name="connsiteY5" fmla="*/ 719959 h 2128345"/>
                <a:gd name="connsiteX6" fmla="*/ 68317 w 3647207"/>
                <a:gd name="connsiteY6" fmla="*/ 793531 h 2128345"/>
                <a:gd name="connsiteX7" fmla="*/ 78828 w 3647207"/>
                <a:gd name="connsiteY7" fmla="*/ 830318 h 2128345"/>
                <a:gd name="connsiteX8" fmla="*/ 89338 w 3647207"/>
                <a:gd name="connsiteY8" fmla="*/ 872359 h 2128345"/>
                <a:gd name="connsiteX9" fmla="*/ 94593 w 3647207"/>
                <a:gd name="connsiteY9" fmla="*/ 903890 h 2128345"/>
                <a:gd name="connsiteX10" fmla="*/ 105103 w 3647207"/>
                <a:gd name="connsiteY10" fmla="*/ 930166 h 2128345"/>
                <a:gd name="connsiteX11" fmla="*/ 120869 w 3647207"/>
                <a:gd name="connsiteY11" fmla="*/ 1035269 h 2128345"/>
                <a:gd name="connsiteX12" fmla="*/ 131379 w 3647207"/>
                <a:gd name="connsiteY12" fmla="*/ 1051035 h 2128345"/>
                <a:gd name="connsiteX13" fmla="*/ 136635 w 3647207"/>
                <a:gd name="connsiteY13" fmla="*/ 1108842 h 2128345"/>
                <a:gd name="connsiteX14" fmla="*/ 157655 w 3647207"/>
                <a:gd name="connsiteY14" fmla="*/ 1166649 h 2128345"/>
                <a:gd name="connsiteX15" fmla="*/ 168166 w 3647207"/>
                <a:gd name="connsiteY15" fmla="*/ 1208690 h 2128345"/>
                <a:gd name="connsiteX16" fmla="*/ 178676 w 3647207"/>
                <a:gd name="connsiteY16" fmla="*/ 1250731 h 2128345"/>
                <a:gd name="connsiteX17" fmla="*/ 189186 w 3647207"/>
                <a:gd name="connsiteY17" fmla="*/ 1266497 h 2128345"/>
                <a:gd name="connsiteX18" fmla="*/ 194441 w 3647207"/>
                <a:gd name="connsiteY18" fmla="*/ 1282262 h 2128345"/>
                <a:gd name="connsiteX19" fmla="*/ 210207 w 3647207"/>
                <a:gd name="connsiteY19" fmla="*/ 1334814 h 2128345"/>
                <a:gd name="connsiteX20" fmla="*/ 225972 w 3647207"/>
                <a:gd name="connsiteY20" fmla="*/ 1355835 h 2128345"/>
                <a:gd name="connsiteX21" fmla="*/ 241738 w 3647207"/>
                <a:gd name="connsiteY21" fmla="*/ 1408387 h 2128345"/>
                <a:gd name="connsiteX22" fmla="*/ 257503 w 3647207"/>
                <a:gd name="connsiteY22" fmla="*/ 1413642 h 2128345"/>
                <a:gd name="connsiteX23" fmla="*/ 310055 w 3647207"/>
                <a:gd name="connsiteY23" fmla="*/ 1476704 h 2128345"/>
                <a:gd name="connsiteX24" fmla="*/ 341586 w 3647207"/>
                <a:gd name="connsiteY24" fmla="*/ 1518745 h 2128345"/>
                <a:gd name="connsiteX25" fmla="*/ 346841 w 3647207"/>
                <a:gd name="connsiteY25" fmla="*/ 1534511 h 2128345"/>
                <a:gd name="connsiteX26" fmla="*/ 357352 w 3647207"/>
                <a:gd name="connsiteY26" fmla="*/ 1545021 h 2128345"/>
                <a:gd name="connsiteX27" fmla="*/ 373117 w 3647207"/>
                <a:gd name="connsiteY27" fmla="*/ 1566042 h 2128345"/>
                <a:gd name="connsiteX28" fmla="*/ 383628 w 3647207"/>
                <a:gd name="connsiteY28" fmla="*/ 1608083 h 2128345"/>
                <a:gd name="connsiteX29" fmla="*/ 399393 w 3647207"/>
                <a:gd name="connsiteY29" fmla="*/ 1634359 h 2128345"/>
                <a:gd name="connsiteX30" fmla="*/ 415159 w 3647207"/>
                <a:gd name="connsiteY30" fmla="*/ 1671145 h 2128345"/>
                <a:gd name="connsiteX31" fmla="*/ 425669 w 3647207"/>
                <a:gd name="connsiteY31" fmla="*/ 1692166 h 2128345"/>
                <a:gd name="connsiteX32" fmla="*/ 430924 w 3647207"/>
                <a:gd name="connsiteY32" fmla="*/ 1713187 h 2128345"/>
                <a:gd name="connsiteX33" fmla="*/ 451945 w 3647207"/>
                <a:gd name="connsiteY33" fmla="*/ 1718442 h 2128345"/>
                <a:gd name="connsiteX34" fmla="*/ 467710 w 3647207"/>
                <a:gd name="connsiteY34" fmla="*/ 1744718 h 2128345"/>
                <a:gd name="connsiteX35" fmla="*/ 504497 w 3647207"/>
                <a:gd name="connsiteY35" fmla="*/ 1776249 h 2128345"/>
                <a:gd name="connsiteX36" fmla="*/ 536028 w 3647207"/>
                <a:gd name="connsiteY36" fmla="*/ 1786759 h 2128345"/>
                <a:gd name="connsiteX37" fmla="*/ 572814 w 3647207"/>
                <a:gd name="connsiteY37" fmla="*/ 1802525 h 2128345"/>
                <a:gd name="connsiteX38" fmla="*/ 599090 w 3647207"/>
                <a:gd name="connsiteY38" fmla="*/ 1818290 h 2128345"/>
                <a:gd name="connsiteX39" fmla="*/ 630621 w 3647207"/>
                <a:gd name="connsiteY39" fmla="*/ 1823545 h 2128345"/>
                <a:gd name="connsiteX40" fmla="*/ 656897 w 3647207"/>
                <a:gd name="connsiteY40" fmla="*/ 1828800 h 2128345"/>
                <a:gd name="connsiteX41" fmla="*/ 672662 w 3647207"/>
                <a:gd name="connsiteY41" fmla="*/ 1844566 h 2128345"/>
                <a:gd name="connsiteX42" fmla="*/ 688428 w 3647207"/>
                <a:gd name="connsiteY42" fmla="*/ 1855076 h 2128345"/>
                <a:gd name="connsiteX43" fmla="*/ 704193 w 3647207"/>
                <a:gd name="connsiteY43" fmla="*/ 1876097 h 2128345"/>
                <a:gd name="connsiteX44" fmla="*/ 719959 w 3647207"/>
                <a:gd name="connsiteY44" fmla="*/ 1886607 h 2128345"/>
                <a:gd name="connsiteX45" fmla="*/ 746235 w 3647207"/>
                <a:gd name="connsiteY45" fmla="*/ 1912883 h 2128345"/>
                <a:gd name="connsiteX46" fmla="*/ 777766 w 3647207"/>
                <a:gd name="connsiteY46" fmla="*/ 1939159 h 2128345"/>
                <a:gd name="connsiteX47" fmla="*/ 809297 w 3647207"/>
                <a:gd name="connsiteY47" fmla="*/ 1944414 h 2128345"/>
                <a:gd name="connsiteX48" fmla="*/ 830317 w 3647207"/>
                <a:gd name="connsiteY48" fmla="*/ 1954925 h 2128345"/>
                <a:gd name="connsiteX49" fmla="*/ 846083 w 3647207"/>
                <a:gd name="connsiteY49" fmla="*/ 1960180 h 2128345"/>
                <a:gd name="connsiteX50" fmla="*/ 861848 w 3647207"/>
                <a:gd name="connsiteY50" fmla="*/ 1970690 h 2128345"/>
                <a:gd name="connsiteX51" fmla="*/ 882869 w 3647207"/>
                <a:gd name="connsiteY51" fmla="*/ 1975945 h 2128345"/>
                <a:gd name="connsiteX52" fmla="*/ 956441 w 3647207"/>
                <a:gd name="connsiteY52" fmla="*/ 1991711 h 2128345"/>
                <a:gd name="connsiteX53" fmla="*/ 982717 w 3647207"/>
                <a:gd name="connsiteY53" fmla="*/ 2002221 h 2128345"/>
                <a:gd name="connsiteX54" fmla="*/ 1045779 w 3647207"/>
                <a:gd name="connsiteY54" fmla="*/ 2017987 h 2128345"/>
                <a:gd name="connsiteX55" fmla="*/ 1077310 w 3647207"/>
                <a:gd name="connsiteY55" fmla="*/ 2028497 h 2128345"/>
                <a:gd name="connsiteX56" fmla="*/ 1087821 w 3647207"/>
                <a:gd name="connsiteY56" fmla="*/ 2039007 h 2128345"/>
                <a:gd name="connsiteX57" fmla="*/ 1114097 w 3647207"/>
                <a:gd name="connsiteY57" fmla="*/ 2044262 h 2128345"/>
                <a:gd name="connsiteX58" fmla="*/ 1177159 w 3647207"/>
                <a:gd name="connsiteY58" fmla="*/ 2049518 h 2128345"/>
                <a:gd name="connsiteX59" fmla="*/ 1266497 w 3647207"/>
                <a:gd name="connsiteY59" fmla="*/ 2065283 h 2128345"/>
                <a:gd name="connsiteX60" fmla="*/ 1308538 w 3647207"/>
                <a:gd name="connsiteY60" fmla="*/ 2070538 h 2128345"/>
                <a:gd name="connsiteX61" fmla="*/ 1424152 w 3647207"/>
                <a:gd name="connsiteY61" fmla="*/ 2075794 h 2128345"/>
                <a:gd name="connsiteX62" fmla="*/ 1466193 w 3647207"/>
                <a:gd name="connsiteY62" fmla="*/ 2081049 h 2128345"/>
                <a:gd name="connsiteX63" fmla="*/ 1492469 w 3647207"/>
                <a:gd name="connsiteY63" fmla="*/ 2091559 h 2128345"/>
                <a:gd name="connsiteX64" fmla="*/ 1571297 w 3647207"/>
                <a:gd name="connsiteY64" fmla="*/ 2096814 h 2128345"/>
                <a:gd name="connsiteX65" fmla="*/ 1728952 w 3647207"/>
                <a:gd name="connsiteY65" fmla="*/ 2102069 h 2128345"/>
                <a:gd name="connsiteX66" fmla="*/ 1839310 w 3647207"/>
                <a:gd name="connsiteY66" fmla="*/ 2107325 h 2128345"/>
                <a:gd name="connsiteX67" fmla="*/ 1918138 w 3647207"/>
                <a:gd name="connsiteY67" fmla="*/ 2117835 h 2128345"/>
                <a:gd name="connsiteX68" fmla="*/ 2007476 w 3647207"/>
                <a:gd name="connsiteY68" fmla="*/ 2128345 h 2128345"/>
                <a:gd name="connsiteX69" fmla="*/ 2186152 w 3647207"/>
                <a:gd name="connsiteY69" fmla="*/ 2128345 h 2128345"/>
                <a:gd name="connsiteX70" fmla="*/ 2264979 w 3647207"/>
                <a:gd name="connsiteY70" fmla="*/ 2123090 h 2128345"/>
                <a:gd name="connsiteX71" fmla="*/ 2364828 w 3647207"/>
                <a:gd name="connsiteY71" fmla="*/ 2112580 h 2128345"/>
                <a:gd name="connsiteX72" fmla="*/ 2433145 w 3647207"/>
                <a:gd name="connsiteY72" fmla="*/ 2107325 h 2128345"/>
                <a:gd name="connsiteX73" fmla="*/ 2501462 w 3647207"/>
                <a:gd name="connsiteY73" fmla="*/ 2091559 h 2128345"/>
                <a:gd name="connsiteX74" fmla="*/ 2527738 w 3647207"/>
                <a:gd name="connsiteY74" fmla="*/ 2086304 h 2128345"/>
                <a:gd name="connsiteX75" fmla="*/ 2569779 w 3647207"/>
                <a:gd name="connsiteY75" fmla="*/ 2070538 h 2128345"/>
                <a:gd name="connsiteX76" fmla="*/ 2601310 w 3647207"/>
                <a:gd name="connsiteY76" fmla="*/ 2060028 h 2128345"/>
                <a:gd name="connsiteX77" fmla="*/ 2622331 w 3647207"/>
                <a:gd name="connsiteY77" fmla="*/ 2049518 h 2128345"/>
                <a:gd name="connsiteX78" fmla="*/ 2659117 w 3647207"/>
                <a:gd name="connsiteY78" fmla="*/ 2028497 h 2128345"/>
                <a:gd name="connsiteX79" fmla="*/ 2701159 w 3647207"/>
                <a:gd name="connsiteY79" fmla="*/ 2012731 h 2128345"/>
                <a:gd name="connsiteX80" fmla="*/ 2727435 w 3647207"/>
                <a:gd name="connsiteY80" fmla="*/ 1975945 h 2128345"/>
                <a:gd name="connsiteX81" fmla="*/ 2753710 w 3647207"/>
                <a:gd name="connsiteY81" fmla="*/ 1960180 h 2128345"/>
                <a:gd name="connsiteX82" fmla="*/ 2758966 w 3647207"/>
                <a:gd name="connsiteY82" fmla="*/ 1944414 h 2128345"/>
                <a:gd name="connsiteX83" fmla="*/ 2806262 w 3647207"/>
                <a:gd name="connsiteY83" fmla="*/ 1923394 h 2128345"/>
                <a:gd name="connsiteX84" fmla="*/ 2853559 w 3647207"/>
                <a:gd name="connsiteY84" fmla="*/ 1886607 h 2128345"/>
                <a:gd name="connsiteX85" fmla="*/ 2916621 w 3647207"/>
                <a:gd name="connsiteY85" fmla="*/ 1855076 h 2128345"/>
                <a:gd name="connsiteX86" fmla="*/ 2979683 w 3647207"/>
                <a:gd name="connsiteY86" fmla="*/ 1807780 h 2128345"/>
                <a:gd name="connsiteX87" fmla="*/ 2995448 w 3647207"/>
                <a:gd name="connsiteY87" fmla="*/ 1797269 h 2128345"/>
                <a:gd name="connsiteX88" fmla="*/ 3021724 w 3647207"/>
                <a:gd name="connsiteY88" fmla="*/ 1770994 h 2128345"/>
                <a:gd name="connsiteX89" fmla="*/ 3042745 w 3647207"/>
                <a:gd name="connsiteY89" fmla="*/ 1739462 h 2128345"/>
                <a:gd name="connsiteX90" fmla="*/ 3079531 w 3647207"/>
                <a:gd name="connsiteY90" fmla="*/ 1692166 h 2128345"/>
                <a:gd name="connsiteX91" fmla="*/ 3105807 w 3647207"/>
                <a:gd name="connsiteY91" fmla="*/ 1655380 h 2128345"/>
                <a:gd name="connsiteX92" fmla="*/ 3132083 w 3647207"/>
                <a:gd name="connsiteY92" fmla="*/ 1629104 h 2128345"/>
                <a:gd name="connsiteX93" fmla="*/ 3153103 w 3647207"/>
                <a:gd name="connsiteY93" fmla="*/ 1592318 h 2128345"/>
                <a:gd name="connsiteX94" fmla="*/ 3200400 w 3647207"/>
                <a:gd name="connsiteY94" fmla="*/ 1550276 h 2128345"/>
                <a:gd name="connsiteX95" fmla="*/ 3216166 w 3647207"/>
                <a:gd name="connsiteY95" fmla="*/ 1487214 h 2128345"/>
                <a:gd name="connsiteX96" fmla="*/ 3247697 w 3647207"/>
                <a:gd name="connsiteY96" fmla="*/ 1455683 h 2128345"/>
                <a:gd name="connsiteX97" fmla="*/ 3268717 w 3647207"/>
                <a:gd name="connsiteY97" fmla="*/ 1413642 h 2128345"/>
                <a:gd name="connsiteX98" fmla="*/ 3279228 w 3647207"/>
                <a:gd name="connsiteY98" fmla="*/ 1392621 h 2128345"/>
                <a:gd name="connsiteX99" fmla="*/ 3289738 w 3647207"/>
                <a:gd name="connsiteY99" fmla="*/ 1350580 h 2128345"/>
                <a:gd name="connsiteX100" fmla="*/ 3305503 w 3647207"/>
                <a:gd name="connsiteY100" fmla="*/ 1334814 h 2128345"/>
                <a:gd name="connsiteX101" fmla="*/ 3316014 w 3647207"/>
                <a:gd name="connsiteY101" fmla="*/ 1303283 h 2128345"/>
                <a:gd name="connsiteX102" fmla="*/ 3321269 w 3647207"/>
                <a:gd name="connsiteY102" fmla="*/ 1266497 h 2128345"/>
                <a:gd name="connsiteX103" fmla="*/ 3342290 w 3647207"/>
                <a:gd name="connsiteY103" fmla="*/ 1156138 h 2128345"/>
                <a:gd name="connsiteX104" fmla="*/ 3379076 w 3647207"/>
                <a:gd name="connsiteY104" fmla="*/ 1008994 h 2128345"/>
                <a:gd name="connsiteX105" fmla="*/ 3384331 w 3647207"/>
                <a:gd name="connsiteY105" fmla="*/ 966952 h 2128345"/>
                <a:gd name="connsiteX106" fmla="*/ 3405352 w 3647207"/>
                <a:gd name="connsiteY106" fmla="*/ 903890 h 2128345"/>
                <a:gd name="connsiteX107" fmla="*/ 3410607 w 3647207"/>
                <a:gd name="connsiteY107" fmla="*/ 877614 h 2128345"/>
                <a:gd name="connsiteX108" fmla="*/ 3421117 w 3647207"/>
                <a:gd name="connsiteY108" fmla="*/ 851338 h 2128345"/>
                <a:gd name="connsiteX109" fmla="*/ 3436883 w 3647207"/>
                <a:gd name="connsiteY109" fmla="*/ 730469 h 2128345"/>
                <a:gd name="connsiteX110" fmla="*/ 3447393 w 3647207"/>
                <a:gd name="connsiteY110" fmla="*/ 693683 h 2128345"/>
                <a:gd name="connsiteX111" fmla="*/ 3457903 w 3647207"/>
                <a:gd name="connsiteY111" fmla="*/ 662152 h 2128345"/>
                <a:gd name="connsiteX112" fmla="*/ 3463159 w 3647207"/>
                <a:gd name="connsiteY112" fmla="*/ 630621 h 2128345"/>
                <a:gd name="connsiteX113" fmla="*/ 3473669 w 3647207"/>
                <a:gd name="connsiteY113" fmla="*/ 604345 h 2128345"/>
                <a:gd name="connsiteX114" fmla="*/ 3484179 w 3647207"/>
                <a:gd name="connsiteY114" fmla="*/ 567559 h 2128345"/>
                <a:gd name="connsiteX115" fmla="*/ 3489435 w 3647207"/>
                <a:gd name="connsiteY115" fmla="*/ 546538 h 2128345"/>
                <a:gd name="connsiteX116" fmla="*/ 3499945 w 3647207"/>
                <a:gd name="connsiteY116" fmla="*/ 509752 h 2128345"/>
                <a:gd name="connsiteX117" fmla="*/ 3510455 w 3647207"/>
                <a:gd name="connsiteY117" fmla="*/ 467711 h 2128345"/>
                <a:gd name="connsiteX118" fmla="*/ 3526221 w 3647207"/>
                <a:gd name="connsiteY118" fmla="*/ 446690 h 2128345"/>
                <a:gd name="connsiteX119" fmla="*/ 3536731 w 3647207"/>
                <a:gd name="connsiteY119" fmla="*/ 409904 h 2128345"/>
                <a:gd name="connsiteX120" fmla="*/ 3541986 w 3647207"/>
                <a:gd name="connsiteY120" fmla="*/ 383628 h 2128345"/>
                <a:gd name="connsiteX121" fmla="*/ 3552497 w 3647207"/>
                <a:gd name="connsiteY121" fmla="*/ 373118 h 2128345"/>
                <a:gd name="connsiteX122" fmla="*/ 3568262 w 3647207"/>
                <a:gd name="connsiteY122" fmla="*/ 336331 h 2128345"/>
                <a:gd name="connsiteX123" fmla="*/ 3578772 w 3647207"/>
                <a:gd name="connsiteY123" fmla="*/ 310056 h 2128345"/>
                <a:gd name="connsiteX124" fmla="*/ 3589283 w 3647207"/>
                <a:gd name="connsiteY124" fmla="*/ 299545 h 2128345"/>
                <a:gd name="connsiteX125" fmla="*/ 3605048 w 3647207"/>
                <a:gd name="connsiteY125" fmla="*/ 262759 h 2128345"/>
                <a:gd name="connsiteX126" fmla="*/ 3620814 w 3647207"/>
                <a:gd name="connsiteY126" fmla="*/ 210207 h 2128345"/>
                <a:gd name="connsiteX127" fmla="*/ 3631324 w 3647207"/>
                <a:gd name="connsiteY127" fmla="*/ 189187 h 2128345"/>
                <a:gd name="connsiteX128" fmla="*/ 3647090 w 3647207"/>
                <a:gd name="connsiteY128" fmla="*/ 110359 h 212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647207" h="2128345">
                  <a:moveTo>
                    <a:pt x="0" y="0"/>
                  </a:moveTo>
                  <a:cubicBezTo>
                    <a:pt x="1752" y="185683"/>
                    <a:pt x="1879" y="371388"/>
                    <a:pt x="5255" y="557049"/>
                  </a:cubicBezTo>
                  <a:cubicBezTo>
                    <a:pt x="5386" y="564270"/>
                    <a:pt x="9093" y="570987"/>
                    <a:pt x="10510" y="578069"/>
                  </a:cubicBezTo>
                  <a:cubicBezTo>
                    <a:pt x="12139" y="586213"/>
                    <a:pt x="16445" y="619944"/>
                    <a:pt x="21021" y="630621"/>
                  </a:cubicBezTo>
                  <a:cubicBezTo>
                    <a:pt x="28736" y="648622"/>
                    <a:pt x="41917" y="664342"/>
                    <a:pt x="47297" y="683173"/>
                  </a:cubicBezTo>
                  <a:cubicBezTo>
                    <a:pt x="50800" y="695435"/>
                    <a:pt x="55421" y="707432"/>
                    <a:pt x="57807" y="719959"/>
                  </a:cubicBezTo>
                  <a:cubicBezTo>
                    <a:pt x="62442" y="744294"/>
                    <a:pt x="61511" y="769711"/>
                    <a:pt x="68317" y="793531"/>
                  </a:cubicBezTo>
                  <a:cubicBezTo>
                    <a:pt x="71821" y="805793"/>
                    <a:pt x="75735" y="817946"/>
                    <a:pt x="78828" y="830318"/>
                  </a:cubicBezTo>
                  <a:lnTo>
                    <a:pt x="89338" y="872359"/>
                  </a:lnTo>
                  <a:cubicBezTo>
                    <a:pt x="91090" y="882869"/>
                    <a:pt x="91789" y="893610"/>
                    <a:pt x="94593" y="903890"/>
                  </a:cubicBezTo>
                  <a:cubicBezTo>
                    <a:pt x="97075" y="912991"/>
                    <a:pt x="103464" y="920876"/>
                    <a:pt x="105103" y="930166"/>
                  </a:cubicBezTo>
                  <a:cubicBezTo>
                    <a:pt x="107678" y="944756"/>
                    <a:pt x="107901" y="1015816"/>
                    <a:pt x="120869" y="1035269"/>
                  </a:cubicBezTo>
                  <a:lnTo>
                    <a:pt x="131379" y="1051035"/>
                  </a:lnTo>
                  <a:cubicBezTo>
                    <a:pt x="133131" y="1070304"/>
                    <a:pt x="133272" y="1089788"/>
                    <a:pt x="136635" y="1108842"/>
                  </a:cubicBezTo>
                  <a:cubicBezTo>
                    <a:pt x="140569" y="1131136"/>
                    <a:pt x="151169" y="1145571"/>
                    <a:pt x="157655" y="1166649"/>
                  </a:cubicBezTo>
                  <a:cubicBezTo>
                    <a:pt x="161903" y="1180455"/>
                    <a:pt x="165333" y="1194525"/>
                    <a:pt x="168166" y="1208690"/>
                  </a:cubicBezTo>
                  <a:cubicBezTo>
                    <a:pt x="170165" y="1218685"/>
                    <a:pt x="173289" y="1239957"/>
                    <a:pt x="178676" y="1250731"/>
                  </a:cubicBezTo>
                  <a:cubicBezTo>
                    <a:pt x="181501" y="1256380"/>
                    <a:pt x="186361" y="1260848"/>
                    <a:pt x="189186" y="1266497"/>
                  </a:cubicBezTo>
                  <a:cubicBezTo>
                    <a:pt x="191663" y="1271451"/>
                    <a:pt x="192919" y="1276936"/>
                    <a:pt x="194441" y="1282262"/>
                  </a:cubicBezTo>
                  <a:cubicBezTo>
                    <a:pt x="199469" y="1299859"/>
                    <a:pt x="201885" y="1318169"/>
                    <a:pt x="210207" y="1334814"/>
                  </a:cubicBezTo>
                  <a:cubicBezTo>
                    <a:pt x="214124" y="1342648"/>
                    <a:pt x="220717" y="1348828"/>
                    <a:pt x="225972" y="1355835"/>
                  </a:cubicBezTo>
                  <a:cubicBezTo>
                    <a:pt x="228598" y="1368963"/>
                    <a:pt x="232642" y="1397472"/>
                    <a:pt x="241738" y="1408387"/>
                  </a:cubicBezTo>
                  <a:cubicBezTo>
                    <a:pt x="245284" y="1412642"/>
                    <a:pt x="252248" y="1411890"/>
                    <a:pt x="257503" y="1413642"/>
                  </a:cubicBezTo>
                  <a:cubicBezTo>
                    <a:pt x="271629" y="1456011"/>
                    <a:pt x="251525" y="1403542"/>
                    <a:pt x="310055" y="1476704"/>
                  </a:cubicBezTo>
                  <a:cubicBezTo>
                    <a:pt x="335021" y="1507912"/>
                    <a:pt x="324854" y="1493647"/>
                    <a:pt x="341586" y="1518745"/>
                  </a:cubicBezTo>
                  <a:cubicBezTo>
                    <a:pt x="343338" y="1524000"/>
                    <a:pt x="343991" y="1529761"/>
                    <a:pt x="346841" y="1534511"/>
                  </a:cubicBezTo>
                  <a:cubicBezTo>
                    <a:pt x="349390" y="1538760"/>
                    <a:pt x="354180" y="1541215"/>
                    <a:pt x="357352" y="1545021"/>
                  </a:cubicBezTo>
                  <a:cubicBezTo>
                    <a:pt x="362959" y="1551750"/>
                    <a:pt x="367862" y="1559035"/>
                    <a:pt x="373117" y="1566042"/>
                  </a:cubicBezTo>
                  <a:cubicBezTo>
                    <a:pt x="376621" y="1580056"/>
                    <a:pt x="378443" y="1594601"/>
                    <a:pt x="383628" y="1608083"/>
                  </a:cubicBezTo>
                  <a:cubicBezTo>
                    <a:pt x="387295" y="1617616"/>
                    <a:pt x="394825" y="1625223"/>
                    <a:pt x="399393" y="1634359"/>
                  </a:cubicBezTo>
                  <a:cubicBezTo>
                    <a:pt x="405359" y="1646291"/>
                    <a:pt x="409639" y="1659000"/>
                    <a:pt x="415159" y="1671145"/>
                  </a:cubicBezTo>
                  <a:cubicBezTo>
                    <a:pt x="418401" y="1678277"/>
                    <a:pt x="422918" y="1684831"/>
                    <a:pt x="425669" y="1692166"/>
                  </a:cubicBezTo>
                  <a:cubicBezTo>
                    <a:pt x="428205" y="1698929"/>
                    <a:pt x="425817" y="1708080"/>
                    <a:pt x="430924" y="1713187"/>
                  </a:cubicBezTo>
                  <a:cubicBezTo>
                    <a:pt x="436031" y="1718294"/>
                    <a:pt x="444938" y="1716690"/>
                    <a:pt x="451945" y="1718442"/>
                  </a:cubicBezTo>
                  <a:cubicBezTo>
                    <a:pt x="457200" y="1727201"/>
                    <a:pt x="461581" y="1736547"/>
                    <a:pt x="467710" y="1744718"/>
                  </a:cubicBezTo>
                  <a:cubicBezTo>
                    <a:pt x="474019" y="1753131"/>
                    <a:pt x="495975" y="1771988"/>
                    <a:pt x="504497" y="1776249"/>
                  </a:cubicBezTo>
                  <a:cubicBezTo>
                    <a:pt x="514406" y="1781204"/>
                    <a:pt x="525845" y="1782395"/>
                    <a:pt x="536028" y="1786759"/>
                  </a:cubicBezTo>
                  <a:cubicBezTo>
                    <a:pt x="548290" y="1792014"/>
                    <a:pt x="560882" y="1796559"/>
                    <a:pt x="572814" y="1802525"/>
                  </a:cubicBezTo>
                  <a:cubicBezTo>
                    <a:pt x="581950" y="1807093"/>
                    <a:pt x="589491" y="1814799"/>
                    <a:pt x="599090" y="1818290"/>
                  </a:cubicBezTo>
                  <a:cubicBezTo>
                    <a:pt x="609104" y="1821931"/>
                    <a:pt x="620138" y="1821639"/>
                    <a:pt x="630621" y="1823545"/>
                  </a:cubicBezTo>
                  <a:cubicBezTo>
                    <a:pt x="639409" y="1825143"/>
                    <a:pt x="648138" y="1827048"/>
                    <a:pt x="656897" y="1828800"/>
                  </a:cubicBezTo>
                  <a:cubicBezTo>
                    <a:pt x="662152" y="1834055"/>
                    <a:pt x="666953" y="1839808"/>
                    <a:pt x="672662" y="1844566"/>
                  </a:cubicBezTo>
                  <a:cubicBezTo>
                    <a:pt x="677514" y="1848609"/>
                    <a:pt x="683962" y="1850610"/>
                    <a:pt x="688428" y="1855076"/>
                  </a:cubicBezTo>
                  <a:cubicBezTo>
                    <a:pt x="694621" y="1861269"/>
                    <a:pt x="698000" y="1869904"/>
                    <a:pt x="704193" y="1876097"/>
                  </a:cubicBezTo>
                  <a:cubicBezTo>
                    <a:pt x="708659" y="1880563"/>
                    <a:pt x="715206" y="1882448"/>
                    <a:pt x="719959" y="1886607"/>
                  </a:cubicBezTo>
                  <a:cubicBezTo>
                    <a:pt x="729281" y="1894764"/>
                    <a:pt x="737476" y="1904124"/>
                    <a:pt x="746235" y="1912883"/>
                  </a:cubicBezTo>
                  <a:cubicBezTo>
                    <a:pt x="754696" y="1921344"/>
                    <a:pt x="767350" y="1934993"/>
                    <a:pt x="777766" y="1939159"/>
                  </a:cubicBezTo>
                  <a:cubicBezTo>
                    <a:pt x="787659" y="1943116"/>
                    <a:pt x="798787" y="1942662"/>
                    <a:pt x="809297" y="1944414"/>
                  </a:cubicBezTo>
                  <a:cubicBezTo>
                    <a:pt x="816304" y="1947918"/>
                    <a:pt x="823117" y="1951839"/>
                    <a:pt x="830317" y="1954925"/>
                  </a:cubicBezTo>
                  <a:cubicBezTo>
                    <a:pt x="835409" y="1957107"/>
                    <a:pt x="841128" y="1957703"/>
                    <a:pt x="846083" y="1960180"/>
                  </a:cubicBezTo>
                  <a:cubicBezTo>
                    <a:pt x="851732" y="1963004"/>
                    <a:pt x="856043" y="1968202"/>
                    <a:pt x="861848" y="1970690"/>
                  </a:cubicBezTo>
                  <a:cubicBezTo>
                    <a:pt x="868487" y="1973535"/>
                    <a:pt x="875818" y="1974378"/>
                    <a:pt x="882869" y="1975945"/>
                  </a:cubicBezTo>
                  <a:cubicBezTo>
                    <a:pt x="907353" y="1981386"/>
                    <a:pt x="932186" y="1985328"/>
                    <a:pt x="956441" y="1991711"/>
                  </a:cubicBezTo>
                  <a:cubicBezTo>
                    <a:pt x="965564" y="1994112"/>
                    <a:pt x="973667" y="1999559"/>
                    <a:pt x="982717" y="2002221"/>
                  </a:cubicBezTo>
                  <a:cubicBezTo>
                    <a:pt x="1003504" y="2008335"/>
                    <a:pt x="1025223" y="2011135"/>
                    <a:pt x="1045779" y="2017987"/>
                  </a:cubicBezTo>
                  <a:lnTo>
                    <a:pt x="1077310" y="2028497"/>
                  </a:lnTo>
                  <a:cubicBezTo>
                    <a:pt x="1080814" y="2032000"/>
                    <a:pt x="1083267" y="2037055"/>
                    <a:pt x="1087821" y="2039007"/>
                  </a:cubicBezTo>
                  <a:cubicBezTo>
                    <a:pt x="1096031" y="2042525"/>
                    <a:pt x="1105226" y="2043218"/>
                    <a:pt x="1114097" y="2044262"/>
                  </a:cubicBezTo>
                  <a:cubicBezTo>
                    <a:pt x="1135046" y="2046727"/>
                    <a:pt x="1156138" y="2047766"/>
                    <a:pt x="1177159" y="2049518"/>
                  </a:cubicBezTo>
                  <a:cubicBezTo>
                    <a:pt x="1214290" y="2056944"/>
                    <a:pt x="1218582" y="2058096"/>
                    <a:pt x="1266497" y="2065283"/>
                  </a:cubicBezTo>
                  <a:cubicBezTo>
                    <a:pt x="1280463" y="2067378"/>
                    <a:pt x="1294447" y="2069599"/>
                    <a:pt x="1308538" y="2070538"/>
                  </a:cubicBezTo>
                  <a:cubicBezTo>
                    <a:pt x="1347030" y="2073104"/>
                    <a:pt x="1385614" y="2074042"/>
                    <a:pt x="1424152" y="2075794"/>
                  </a:cubicBezTo>
                  <a:cubicBezTo>
                    <a:pt x="1438166" y="2077546"/>
                    <a:pt x="1452432" y="2077873"/>
                    <a:pt x="1466193" y="2081049"/>
                  </a:cubicBezTo>
                  <a:cubicBezTo>
                    <a:pt x="1475385" y="2083170"/>
                    <a:pt x="1483140" y="2090160"/>
                    <a:pt x="1492469" y="2091559"/>
                  </a:cubicBezTo>
                  <a:cubicBezTo>
                    <a:pt x="1518512" y="2095465"/>
                    <a:pt x="1544989" y="2095645"/>
                    <a:pt x="1571297" y="2096814"/>
                  </a:cubicBezTo>
                  <a:cubicBezTo>
                    <a:pt x="1623826" y="2099149"/>
                    <a:pt x="1676412" y="2100008"/>
                    <a:pt x="1728952" y="2102069"/>
                  </a:cubicBezTo>
                  <a:lnTo>
                    <a:pt x="1839310" y="2107325"/>
                  </a:lnTo>
                  <a:cubicBezTo>
                    <a:pt x="1865586" y="2110828"/>
                    <a:pt x="1891770" y="2115107"/>
                    <a:pt x="1918138" y="2117835"/>
                  </a:cubicBezTo>
                  <a:cubicBezTo>
                    <a:pt x="2008253" y="2127157"/>
                    <a:pt x="1965903" y="2114488"/>
                    <a:pt x="2007476" y="2128345"/>
                  </a:cubicBezTo>
                  <a:cubicBezTo>
                    <a:pt x="2137615" y="2116515"/>
                    <a:pt x="1978901" y="2128345"/>
                    <a:pt x="2186152" y="2128345"/>
                  </a:cubicBezTo>
                  <a:cubicBezTo>
                    <a:pt x="2212486" y="2128345"/>
                    <a:pt x="2238723" y="2125110"/>
                    <a:pt x="2264979" y="2123090"/>
                  </a:cubicBezTo>
                  <a:cubicBezTo>
                    <a:pt x="2418301" y="2111296"/>
                    <a:pt x="2244134" y="2124074"/>
                    <a:pt x="2364828" y="2112580"/>
                  </a:cubicBezTo>
                  <a:cubicBezTo>
                    <a:pt x="2387565" y="2110415"/>
                    <a:pt x="2410373" y="2109077"/>
                    <a:pt x="2433145" y="2107325"/>
                  </a:cubicBezTo>
                  <a:lnTo>
                    <a:pt x="2501462" y="2091559"/>
                  </a:lnTo>
                  <a:cubicBezTo>
                    <a:pt x="2510181" y="2089621"/>
                    <a:pt x="2519073" y="2088470"/>
                    <a:pt x="2527738" y="2086304"/>
                  </a:cubicBezTo>
                  <a:cubicBezTo>
                    <a:pt x="2540235" y="2083180"/>
                    <a:pt x="2559166" y="2074397"/>
                    <a:pt x="2569779" y="2070538"/>
                  </a:cubicBezTo>
                  <a:cubicBezTo>
                    <a:pt x="2580191" y="2066752"/>
                    <a:pt x="2591401" y="2064982"/>
                    <a:pt x="2601310" y="2060028"/>
                  </a:cubicBezTo>
                  <a:cubicBezTo>
                    <a:pt x="2608317" y="2056525"/>
                    <a:pt x="2615454" y="2053269"/>
                    <a:pt x="2622331" y="2049518"/>
                  </a:cubicBezTo>
                  <a:cubicBezTo>
                    <a:pt x="2634729" y="2042755"/>
                    <a:pt x="2646485" y="2034813"/>
                    <a:pt x="2659117" y="2028497"/>
                  </a:cubicBezTo>
                  <a:cubicBezTo>
                    <a:pt x="2671677" y="2022217"/>
                    <a:pt x="2687519" y="2017278"/>
                    <a:pt x="2701159" y="2012731"/>
                  </a:cubicBezTo>
                  <a:cubicBezTo>
                    <a:pt x="2706187" y="2005188"/>
                    <a:pt x="2722220" y="1980509"/>
                    <a:pt x="2727435" y="1975945"/>
                  </a:cubicBezTo>
                  <a:cubicBezTo>
                    <a:pt x="2735122" y="1969219"/>
                    <a:pt x="2744952" y="1965435"/>
                    <a:pt x="2753710" y="1960180"/>
                  </a:cubicBezTo>
                  <a:cubicBezTo>
                    <a:pt x="2755462" y="1954925"/>
                    <a:pt x="2754760" y="1948019"/>
                    <a:pt x="2758966" y="1944414"/>
                  </a:cubicBezTo>
                  <a:cubicBezTo>
                    <a:pt x="2770574" y="1934464"/>
                    <a:pt x="2791076" y="1928456"/>
                    <a:pt x="2806262" y="1923394"/>
                  </a:cubicBezTo>
                  <a:cubicBezTo>
                    <a:pt x="2822028" y="1911132"/>
                    <a:pt x="2834611" y="1892923"/>
                    <a:pt x="2853559" y="1886607"/>
                  </a:cubicBezTo>
                  <a:cubicBezTo>
                    <a:pt x="2881096" y="1877428"/>
                    <a:pt x="2881861" y="1878249"/>
                    <a:pt x="2916621" y="1855076"/>
                  </a:cubicBezTo>
                  <a:cubicBezTo>
                    <a:pt x="2938484" y="1840501"/>
                    <a:pt x="2957821" y="1822356"/>
                    <a:pt x="2979683" y="1807780"/>
                  </a:cubicBezTo>
                  <a:lnTo>
                    <a:pt x="2995448" y="1797269"/>
                  </a:lnTo>
                  <a:cubicBezTo>
                    <a:pt x="3037505" y="1734190"/>
                    <a:pt x="2972663" y="1827065"/>
                    <a:pt x="3021724" y="1770994"/>
                  </a:cubicBezTo>
                  <a:cubicBezTo>
                    <a:pt x="3030042" y="1761487"/>
                    <a:pt x="3035275" y="1749649"/>
                    <a:pt x="3042745" y="1739462"/>
                  </a:cubicBezTo>
                  <a:cubicBezTo>
                    <a:pt x="3054556" y="1723356"/>
                    <a:pt x="3079531" y="1692166"/>
                    <a:pt x="3079531" y="1692166"/>
                  </a:cubicBezTo>
                  <a:cubicBezTo>
                    <a:pt x="3091405" y="1656543"/>
                    <a:pt x="3074635" y="1699021"/>
                    <a:pt x="3105807" y="1655380"/>
                  </a:cubicBezTo>
                  <a:cubicBezTo>
                    <a:pt x="3127287" y="1625308"/>
                    <a:pt x="3086665" y="1651812"/>
                    <a:pt x="3132083" y="1629104"/>
                  </a:cubicBezTo>
                  <a:cubicBezTo>
                    <a:pt x="3137521" y="1618228"/>
                    <a:pt x="3144614" y="1601868"/>
                    <a:pt x="3153103" y="1592318"/>
                  </a:cubicBezTo>
                  <a:cubicBezTo>
                    <a:pt x="3179281" y="1562868"/>
                    <a:pt x="3176440" y="1566251"/>
                    <a:pt x="3200400" y="1550276"/>
                  </a:cubicBezTo>
                  <a:cubicBezTo>
                    <a:pt x="3205655" y="1529255"/>
                    <a:pt x="3200845" y="1502535"/>
                    <a:pt x="3216166" y="1487214"/>
                  </a:cubicBezTo>
                  <a:cubicBezTo>
                    <a:pt x="3226676" y="1476704"/>
                    <a:pt x="3238285" y="1467187"/>
                    <a:pt x="3247697" y="1455683"/>
                  </a:cubicBezTo>
                  <a:cubicBezTo>
                    <a:pt x="3268254" y="1430557"/>
                    <a:pt x="3259179" y="1435897"/>
                    <a:pt x="3268717" y="1413642"/>
                  </a:cubicBezTo>
                  <a:cubicBezTo>
                    <a:pt x="3271803" y="1406441"/>
                    <a:pt x="3275724" y="1399628"/>
                    <a:pt x="3279228" y="1392621"/>
                  </a:cubicBezTo>
                  <a:cubicBezTo>
                    <a:pt x="3282731" y="1378607"/>
                    <a:pt x="3283761" y="1363730"/>
                    <a:pt x="3289738" y="1350580"/>
                  </a:cubicBezTo>
                  <a:cubicBezTo>
                    <a:pt x="3292813" y="1343814"/>
                    <a:pt x="3301894" y="1341311"/>
                    <a:pt x="3305503" y="1334814"/>
                  </a:cubicBezTo>
                  <a:cubicBezTo>
                    <a:pt x="3310883" y="1325129"/>
                    <a:pt x="3316014" y="1303283"/>
                    <a:pt x="3316014" y="1303283"/>
                  </a:cubicBezTo>
                  <a:cubicBezTo>
                    <a:pt x="3317766" y="1291021"/>
                    <a:pt x="3319092" y="1278691"/>
                    <a:pt x="3321269" y="1266497"/>
                  </a:cubicBezTo>
                  <a:cubicBezTo>
                    <a:pt x="3327852" y="1229632"/>
                    <a:pt x="3333616" y="1192567"/>
                    <a:pt x="3342290" y="1156138"/>
                  </a:cubicBezTo>
                  <a:cubicBezTo>
                    <a:pt x="3371520" y="1033374"/>
                    <a:pt x="3358178" y="1082139"/>
                    <a:pt x="3379076" y="1008994"/>
                  </a:cubicBezTo>
                  <a:cubicBezTo>
                    <a:pt x="3380828" y="994980"/>
                    <a:pt x="3381561" y="980801"/>
                    <a:pt x="3384331" y="966952"/>
                  </a:cubicBezTo>
                  <a:cubicBezTo>
                    <a:pt x="3389572" y="940745"/>
                    <a:pt x="3395919" y="927471"/>
                    <a:pt x="3405352" y="903890"/>
                  </a:cubicBezTo>
                  <a:cubicBezTo>
                    <a:pt x="3407104" y="895131"/>
                    <a:pt x="3408040" y="886169"/>
                    <a:pt x="3410607" y="877614"/>
                  </a:cubicBezTo>
                  <a:cubicBezTo>
                    <a:pt x="3413318" y="868578"/>
                    <a:pt x="3419501" y="860632"/>
                    <a:pt x="3421117" y="851338"/>
                  </a:cubicBezTo>
                  <a:cubicBezTo>
                    <a:pt x="3430669" y="796414"/>
                    <a:pt x="3425954" y="774186"/>
                    <a:pt x="3436883" y="730469"/>
                  </a:cubicBezTo>
                  <a:cubicBezTo>
                    <a:pt x="3439976" y="718097"/>
                    <a:pt x="3443643" y="705872"/>
                    <a:pt x="3447393" y="693683"/>
                  </a:cubicBezTo>
                  <a:cubicBezTo>
                    <a:pt x="3450651" y="683094"/>
                    <a:pt x="3455216" y="672900"/>
                    <a:pt x="3457903" y="662152"/>
                  </a:cubicBezTo>
                  <a:cubicBezTo>
                    <a:pt x="3460487" y="651815"/>
                    <a:pt x="3460355" y="640901"/>
                    <a:pt x="3463159" y="630621"/>
                  </a:cubicBezTo>
                  <a:cubicBezTo>
                    <a:pt x="3465641" y="621520"/>
                    <a:pt x="3470686" y="613294"/>
                    <a:pt x="3473669" y="604345"/>
                  </a:cubicBezTo>
                  <a:cubicBezTo>
                    <a:pt x="3477702" y="592247"/>
                    <a:pt x="3480823" y="579862"/>
                    <a:pt x="3484179" y="567559"/>
                  </a:cubicBezTo>
                  <a:cubicBezTo>
                    <a:pt x="3486079" y="560591"/>
                    <a:pt x="3487535" y="553506"/>
                    <a:pt x="3489435" y="546538"/>
                  </a:cubicBezTo>
                  <a:cubicBezTo>
                    <a:pt x="3492791" y="534235"/>
                    <a:pt x="3496659" y="522074"/>
                    <a:pt x="3499945" y="509752"/>
                  </a:cubicBezTo>
                  <a:cubicBezTo>
                    <a:pt x="3503667" y="495795"/>
                    <a:pt x="3504899" y="481045"/>
                    <a:pt x="3510455" y="467711"/>
                  </a:cubicBezTo>
                  <a:cubicBezTo>
                    <a:pt x="3513824" y="459626"/>
                    <a:pt x="3520966" y="453697"/>
                    <a:pt x="3526221" y="446690"/>
                  </a:cubicBezTo>
                  <a:cubicBezTo>
                    <a:pt x="3529724" y="434428"/>
                    <a:pt x="3533638" y="422276"/>
                    <a:pt x="3536731" y="409904"/>
                  </a:cubicBezTo>
                  <a:cubicBezTo>
                    <a:pt x="3538897" y="401239"/>
                    <a:pt x="3538467" y="391838"/>
                    <a:pt x="3541986" y="383628"/>
                  </a:cubicBezTo>
                  <a:cubicBezTo>
                    <a:pt x="3543938" y="379074"/>
                    <a:pt x="3548993" y="376621"/>
                    <a:pt x="3552497" y="373118"/>
                  </a:cubicBezTo>
                  <a:cubicBezTo>
                    <a:pt x="3563433" y="329372"/>
                    <a:pt x="3550117" y="372621"/>
                    <a:pt x="3568262" y="336331"/>
                  </a:cubicBezTo>
                  <a:cubicBezTo>
                    <a:pt x="3572480" y="327894"/>
                    <a:pt x="3574092" y="318246"/>
                    <a:pt x="3578772" y="310056"/>
                  </a:cubicBezTo>
                  <a:cubicBezTo>
                    <a:pt x="3581230" y="305754"/>
                    <a:pt x="3586534" y="303668"/>
                    <a:pt x="3589283" y="299545"/>
                  </a:cubicBezTo>
                  <a:cubicBezTo>
                    <a:pt x="3596999" y="287972"/>
                    <a:pt x="3601044" y="275773"/>
                    <a:pt x="3605048" y="262759"/>
                  </a:cubicBezTo>
                  <a:cubicBezTo>
                    <a:pt x="3610426" y="245279"/>
                    <a:pt x="3614663" y="227430"/>
                    <a:pt x="3620814" y="210207"/>
                  </a:cubicBezTo>
                  <a:cubicBezTo>
                    <a:pt x="3623449" y="202830"/>
                    <a:pt x="3628689" y="196564"/>
                    <a:pt x="3631324" y="189187"/>
                  </a:cubicBezTo>
                  <a:cubicBezTo>
                    <a:pt x="3649607" y="137996"/>
                    <a:pt x="3647090" y="150254"/>
                    <a:pt x="3647090" y="110359"/>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A0FE2C6-0D44-44EF-8991-8F7ECAE6B040}"/>
                </a:ext>
              </a:extLst>
            </p:cNvPr>
            <p:cNvSpPr/>
            <p:nvPr/>
          </p:nvSpPr>
          <p:spPr>
            <a:xfrm>
              <a:off x="1043903" y="1316720"/>
              <a:ext cx="2870600" cy="1428657"/>
            </a:xfrm>
            <a:custGeom>
              <a:avLst/>
              <a:gdLst>
                <a:gd name="connsiteX0" fmla="*/ 0 w 3647207"/>
                <a:gd name="connsiteY0" fmla="*/ 0 h 2128345"/>
                <a:gd name="connsiteX1" fmla="*/ 5255 w 3647207"/>
                <a:gd name="connsiteY1" fmla="*/ 557049 h 2128345"/>
                <a:gd name="connsiteX2" fmla="*/ 10510 w 3647207"/>
                <a:gd name="connsiteY2" fmla="*/ 578069 h 2128345"/>
                <a:gd name="connsiteX3" fmla="*/ 21021 w 3647207"/>
                <a:gd name="connsiteY3" fmla="*/ 630621 h 2128345"/>
                <a:gd name="connsiteX4" fmla="*/ 47297 w 3647207"/>
                <a:gd name="connsiteY4" fmla="*/ 683173 h 2128345"/>
                <a:gd name="connsiteX5" fmla="*/ 57807 w 3647207"/>
                <a:gd name="connsiteY5" fmla="*/ 719959 h 2128345"/>
                <a:gd name="connsiteX6" fmla="*/ 68317 w 3647207"/>
                <a:gd name="connsiteY6" fmla="*/ 793531 h 2128345"/>
                <a:gd name="connsiteX7" fmla="*/ 78828 w 3647207"/>
                <a:gd name="connsiteY7" fmla="*/ 830318 h 2128345"/>
                <a:gd name="connsiteX8" fmla="*/ 89338 w 3647207"/>
                <a:gd name="connsiteY8" fmla="*/ 872359 h 2128345"/>
                <a:gd name="connsiteX9" fmla="*/ 94593 w 3647207"/>
                <a:gd name="connsiteY9" fmla="*/ 903890 h 2128345"/>
                <a:gd name="connsiteX10" fmla="*/ 105103 w 3647207"/>
                <a:gd name="connsiteY10" fmla="*/ 930166 h 2128345"/>
                <a:gd name="connsiteX11" fmla="*/ 120869 w 3647207"/>
                <a:gd name="connsiteY11" fmla="*/ 1035269 h 2128345"/>
                <a:gd name="connsiteX12" fmla="*/ 131379 w 3647207"/>
                <a:gd name="connsiteY12" fmla="*/ 1051035 h 2128345"/>
                <a:gd name="connsiteX13" fmla="*/ 136635 w 3647207"/>
                <a:gd name="connsiteY13" fmla="*/ 1108842 h 2128345"/>
                <a:gd name="connsiteX14" fmla="*/ 157655 w 3647207"/>
                <a:gd name="connsiteY14" fmla="*/ 1166649 h 2128345"/>
                <a:gd name="connsiteX15" fmla="*/ 168166 w 3647207"/>
                <a:gd name="connsiteY15" fmla="*/ 1208690 h 2128345"/>
                <a:gd name="connsiteX16" fmla="*/ 178676 w 3647207"/>
                <a:gd name="connsiteY16" fmla="*/ 1250731 h 2128345"/>
                <a:gd name="connsiteX17" fmla="*/ 189186 w 3647207"/>
                <a:gd name="connsiteY17" fmla="*/ 1266497 h 2128345"/>
                <a:gd name="connsiteX18" fmla="*/ 194441 w 3647207"/>
                <a:gd name="connsiteY18" fmla="*/ 1282262 h 2128345"/>
                <a:gd name="connsiteX19" fmla="*/ 210207 w 3647207"/>
                <a:gd name="connsiteY19" fmla="*/ 1334814 h 2128345"/>
                <a:gd name="connsiteX20" fmla="*/ 225972 w 3647207"/>
                <a:gd name="connsiteY20" fmla="*/ 1355835 h 2128345"/>
                <a:gd name="connsiteX21" fmla="*/ 241738 w 3647207"/>
                <a:gd name="connsiteY21" fmla="*/ 1408387 h 2128345"/>
                <a:gd name="connsiteX22" fmla="*/ 257503 w 3647207"/>
                <a:gd name="connsiteY22" fmla="*/ 1413642 h 2128345"/>
                <a:gd name="connsiteX23" fmla="*/ 310055 w 3647207"/>
                <a:gd name="connsiteY23" fmla="*/ 1476704 h 2128345"/>
                <a:gd name="connsiteX24" fmla="*/ 341586 w 3647207"/>
                <a:gd name="connsiteY24" fmla="*/ 1518745 h 2128345"/>
                <a:gd name="connsiteX25" fmla="*/ 346841 w 3647207"/>
                <a:gd name="connsiteY25" fmla="*/ 1534511 h 2128345"/>
                <a:gd name="connsiteX26" fmla="*/ 357352 w 3647207"/>
                <a:gd name="connsiteY26" fmla="*/ 1545021 h 2128345"/>
                <a:gd name="connsiteX27" fmla="*/ 373117 w 3647207"/>
                <a:gd name="connsiteY27" fmla="*/ 1566042 h 2128345"/>
                <a:gd name="connsiteX28" fmla="*/ 383628 w 3647207"/>
                <a:gd name="connsiteY28" fmla="*/ 1608083 h 2128345"/>
                <a:gd name="connsiteX29" fmla="*/ 399393 w 3647207"/>
                <a:gd name="connsiteY29" fmla="*/ 1634359 h 2128345"/>
                <a:gd name="connsiteX30" fmla="*/ 415159 w 3647207"/>
                <a:gd name="connsiteY30" fmla="*/ 1671145 h 2128345"/>
                <a:gd name="connsiteX31" fmla="*/ 425669 w 3647207"/>
                <a:gd name="connsiteY31" fmla="*/ 1692166 h 2128345"/>
                <a:gd name="connsiteX32" fmla="*/ 430924 w 3647207"/>
                <a:gd name="connsiteY32" fmla="*/ 1713187 h 2128345"/>
                <a:gd name="connsiteX33" fmla="*/ 451945 w 3647207"/>
                <a:gd name="connsiteY33" fmla="*/ 1718442 h 2128345"/>
                <a:gd name="connsiteX34" fmla="*/ 467710 w 3647207"/>
                <a:gd name="connsiteY34" fmla="*/ 1744718 h 2128345"/>
                <a:gd name="connsiteX35" fmla="*/ 504497 w 3647207"/>
                <a:gd name="connsiteY35" fmla="*/ 1776249 h 2128345"/>
                <a:gd name="connsiteX36" fmla="*/ 536028 w 3647207"/>
                <a:gd name="connsiteY36" fmla="*/ 1786759 h 2128345"/>
                <a:gd name="connsiteX37" fmla="*/ 572814 w 3647207"/>
                <a:gd name="connsiteY37" fmla="*/ 1802525 h 2128345"/>
                <a:gd name="connsiteX38" fmla="*/ 599090 w 3647207"/>
                <a:gd name="connsiteY38" fmla="*/ 1818290 h 2128345"/>
                <a:gd name="connsiteX39" fmla="*/ 630621 w 3647207"/>
                <a:gd name="connsiteY39" fmla="*/ 1823545 h 2128345"/>
                <a:gd name="connsiteX40" fmla="*/ 656897 w 3647207"/>
                <a:gd name="connsiteY40" fmla="*/ 1828800 h 2128345"/>
                <a:gd name="connsiteX41" fmla="*/ 672662 w 3647207"/>
                <a:gd name="connsiteY41" fmla="*/ 1844566 h 2128345"/>
                <a:gd name="connsiteX42" fmla="*/ 688428 w 3647207"/>
                <a:gd name="connsiteY42" fmla="*/ 1855076 h 2128345"/>
                <a:gd name="connsiteX43" fmla="*/ 704193 w 3647207"/>
                <a:gd name="connsiteY43" fmla="*/ 1876097 h 2128345"/>
                <a:gd name="connsiteX44" fmla="*/ 719959 w 3647207"/>
                <a:gd name="connsiteY44" fmla="*/ 1886607 h 2128345"/>
                <a:gd name="connsiteX45" fmla="*/ 746235 w 3647207"/>
                <a:gd name="connsiteY45" fmla="*/ 1912883 h 2128345"/>
                <a:gd name="connsiteX46" fmla="*/ 777766 w 3647207"/>
                <a:gd name="connsiteY46" fmla="*/ 1939159 h 2128345"/>
                <a:gd name="connsiteX47" fmla="*/ 809297 w 3647207"/>
                <a:gd name="connsiteY47" fmla="*/ 1944414 h 2128345"/>
                <a:gd name="connsiteX48" fmla="*/ 830317 w 3647207"/>
                <a:gd name="connsiteY48" fmla="*/ 1954925 h 2128345"/>
                <a:gd name="connsiteX49" fmla="*/ 846083 w 3647207"/>
                <a:gd name="connsiteY49" fmla="*/ 1960180 h 2128345"/>
                <a:gd name="connsiteX50" fmla="*/ 861848 w 3647207"/>
                <a:gd name="connsiteY50" fmla="*/ 1970690 h 2128345"/>
                <a:gd name="connsiteX51" fmla="*/ 882869 w 3647207"/>
                <a:gd name="connsiteY51" fmla="*/ 1975945 h 2128345"/>
                <a:gd name="connsiteX52" fmla="*/ 956441 w 3647207"/>
                <a:gd name="connsiteY52" fmla="*/ 1991711 h 2128345"/>
                <a:gd name="connsiteX53" fmla="*/ 982717 w 3647207"/>
                <a:gd name="connsiteY53" fmla="*/ 2002221 h 2128345"/>
                <a:gd name="connsiteX54" fmla="*/ 1045779 w 3647207"/>
                <a:gd name="connsiteY54" fmla="*/ 2017987 h 2128345"/>
                <a:gd name="connsiteX55" fmla="*/ 1077310 w 3647207"/>
                <a:gd name="connsiteY55" fmla="*/ 2028497 h 2128345"/>
                <a:gd name="connsiteX56" fmla="*/ 1087821 w 3647207"/>
                <a:gd name="connsiteY56" fmla="*/ 2039007 h 2128345"/>
                <a:gd name="connsiteX57" fmla="*/ 1114097 w 3647207"/>
                <a:gd name="connsiteY57" fmla="*/ 2044262 h 2128345"/>
                <a:gd name="connsiteX58" fmla="*/ 1177159 w 3647207"/>
                <a:gd name="connsiteY58" fmla="*/ 2049518 h 2128345"/>
                <a:gd name="connsiteX59" fmla="*/ 1266497 w 3647207"/>
                <a:gd name="connsiteY59" fmla="*/ 2065283 h 2128345"/>
                <a:gd name="connsiteX60" fmla="*/ 1308538 w 3647207"/>
                <a:gd name="connsiteY60" fmla="*/ 2070538 h 2128345"/>
                <a:gd name="connsiteX61" fmla="*/ 1424152 w 3647207"/>
                <a:gd name="connsiteY61" fmla="*/ 2075794 h 2128345"/>
                <a:gd name="connsiteX62" fmla="*/ 1466193 w 3647207"/>
                <a:gd name="connsiteY62" fmla="*/ 2081049 h 2128345"/>
                <a:gd name="connsiteX63" fmla="*/ 1492469 w 3647207"/>
                <a:gd name="connsiteY63" fmla="*/ 2091559 h 2128345"/>
                <a:gd name="connsiteX64" fmla="*/ 1571297 w 3647207"/>
                <a:gd name="connsiteY64" fmla="*/ 2096814 h 2128345"/>
                <a:gd name="connsiteX65" fmla="*/ 1728952 w 3647207"/>
                <a:gd name="connsiteY65" fmla="*/ 2102069 h 2128345"/>
                <a:gd name="connsiteX66" fmla="*/ 1839310 w 3647207"/>
                <a:gd name="connsiteY66" fmla="*/ 2107325 h 2128345"/>
                <a:gd name="connsiteX67" fmla="*/ 1918138 w 3647207"/>
                <a:gd name="connsiteY67" fmla="*/ 2117835 h 2128345"/>
                <a:gd name="connsiteX68" fmla="*/ 2007476 w 3647207"/>
                <a:gd name="connsiteY68" fmla="*/ 2128345 h 2128345"/>
                <a:gd name="connsiteX69" fmla="*/ 2186152 w 3647207"/>
                <a:gd name="connsiteY69" fmla="*/ 2128345 h 2128345"/>
                <a:gd name="connsiteX70" fmla="*/ 2264979 w 3647207"/>
                <a:gd name="connsiteY70" fmla="*/ 2123090 h 2128345"/>
                <a:gd name="connsiteX71" fmla="*/ 2364828 w 3647207"/>
                <a:gd name="connsiteY71" fmla="*/ 2112580 h 2128345"/>
                <a:gd name="connsiteX72" fmla="*/ 2433145 w 3647207"/>
                <a:gd name="connsiteY72" fmla="*/ 2107325 h 2128345"/>
                <a:gd name="connsiteX73" fmla="*/ 2501462 w 3647207"/>
                <a:gd name="connsiteY73" fmla="*/ 2091559 h 2128345"/>
                <a:gd name="connsiteX74" fmla="*/ 2527738 w 3647207"/>
                <a:gd name="connsiteY74" fmla="*/ 2086304 h 2128345"/>
                <a:gd name="connsiteX75" fmla="*/ 2569779 w 3647207"/>
                <a:gd name="connsiteY75" fmla="*/ 2070538 h 2128345"/>
                <a:gd name="connsiteX76" fmla="*/ 2601310 w 3647207"/>
                <a:gd name="connsiteY76" fmla="*/ 2060028 h 2128345"/>
                <a:gd name="connsiteX77" fmla="*/ 2622331 w 3647207"/>
                <a:gd name="connsiteY77" fmla="*/ 2049518 h 2128345"/>
                <a:gd name="connsiteX78" fmla="*/ 2659117 w 3647207"/>
                <a:gd name="connsiteY78" fmla="*/ 2028497 h 2128345"/>
                <a:gd name="connsiteX79" fmla="*/ 2701159 w 3647207"/>
                <a:gd name="connsiteY79" fmla="*/ 2012731 h 2128345"/>
                <a:gd name="connsiteX80" fmla="*/ 2727435 w 3647207"/>
                <a:gd name="connsiteY80" fmla="*/ 1975945 h 2128345"/>
                <a:gd name="connsiteX81" fmla="*/ 2753710 w 3647207"/>
                <a:gd name="connsiteY81" fmla="*/ 1960180 h 2128345"/>
                <a:gd name="connsiteX82" fmla="*/ 2758966 w 3647207"/>
                <a:gd name="connsiteY82" fmla="*/ 1944414 h 2128345"/>
                <a:gd name="connsiteX83" fmla="*/ 2806262 w 3647207"/>
                <a:gd name="connsiteY83" fmla="*/ 1923394 h 2128345"/>
                <a:gd name="connsiteX84" fmla="*/ 2853559 w 3647207"/>
                <a:gd name="connsiteY84" fmla="*/ 1886607 h 2128345"/>
                <a:gd name="connsiteX85" fmla="*/ 2916621 w 3647207"/>
                <a:gd name="connsiteY85" fmla="*/ 1855076 h 2128345"/>
                <a:gd name="connsiteX86" fmla="*/ 2979683 w 3647207"/>
                <a:gd name="connsiteY86" fmla="*/ 1807780 h 2128345"/>
                <a:gd name="connsiteX87" fmla="*/ 2995448 w 3647207"/>
                <a:gd name="connsiteY87" fmla="*/ 1797269 h 2128345"/>
                <a:gd name="connsiteX88" fmla="*/ 3021724 w 3647207"/>
                <a:gd name="connsiteY88" fmla="*/ 1770994 h 2128345"/>
                <a:gd name="connsiteX89" fmla="*/ 3042745 w 3647207"/>
                <a:gd name="connsiteY89" fmla="*/ 1739462 h 2128345"/>
                <a:gd name="connsiteX90" fmla="*/ 3079531 w 3647207"/>
                <a:gd name="connsiteY90" fmla="*/ 1692166 h 2128345"/>
                <a:gd name="connsiteX91" fmla="*/ 3105807 w 3647207"/>
                <a:gd name="connsiteY91" fmla="*/ 1655380 h 2128345"/>
                <a:gd name="connsiteX92" fmla="*/ 3132083 w 3647207"/>
                <a:gd name="connsiteY92" fmla="*/ 1629104 h 2128345"/>
                <a:gd name="connsiteX93" fmla="*/ 3153103 w 3647207"/>
                <a:gd name="connsiteY93" fmla="*/ 1592318 h 2128345"/>
                <a:gd name="connsiteX94" fmla="*/ 3200400 w 3647207"/>
                <a:gd name="connsiteY94" fmla="*/ 1550276 h 2128345"/>
                <a:gd name="connsiteX95" fmla="*/ 3216166 w 3647207"/>
                <a:gd name="connsiteY95" fmla="*/ 1487214 h 2128345"/>
                <a:gd name="connsiteX96" fmla="*/ 3247697 w 3647207"/>
                <a:gd name="connsiteY96" fmla="*/ 1455683 h 2128345"/>
                <a:gd name="connsiteX97" fmla="*/ 3268717 w 3647207"/>
                <a:gd name="connsiteY97" fmla="*/ 1413642 h 2128345"/>
                <a:gd name="connsiteX98" fmla="*/ 3279228 w 3647207"/>
                <a:gd name="connsiteY98" fmla="*/ 1392621 h 2128345"/>
                <a:gd name="connsiteX99" fmla="*/ 3289738 w 3647207"/>
                <a:gd name="connsiteY99" fmla="*/ 1350580 h 2128345"/>
                <a:gd name="connsiteX100" fmla="*/ 3305503 w 3647207"/>
                <a:gd name="connsiteY100" fmla="*/ 1334814 h 2128345"/>
                <a:gd name="connsiteX101" fmla="*/ 3316014 w 3647207"/>
                <a:gd name="connsiteY101" fmla="*/ 1303283 h 2128345"/>
                <a:gd name="connsiteX102" fmla="*/ 3321269 w 3647207"/>
                <a:gd name="connsiteY102" fmla="*/ 1266497 h 2128345"/>
                <a:gd name="connsiteX103" fmla="*/ 3342290 w 3647207"/>
                <a:gd name="connsiteY103" fmla="*/ 1156138 h 2128345"/>
                <a:gd name="connsiteX104" fmla="*/ 3379076 w 3647207"/>
                <a:gd name="connsiteY104" fmla="*/ 1008994 h 2128345"/>
                <a:gd name="connsiteX105" fmla="*/ 3384331 w 3647207"/>
                <a:gd name="connsiteY105" fmla="*/ 966952 h 2128345"/>
                <a:gd name="connsiteX106" fmla="*/ 3405352 w 3647207"/>
                <a:gd name="connsiteY106" fmla="*/ 903890 h 2128345"/>
                <a:gd name="connsiteX107" fmla="*/ 3410607 w 3647207"/>
                <a:gd name="connsiteY107" fmla="*/ 877614 h 2128345"/>
                <a:gd name="connsiteX108" fmla="*/ 3421117 w 3647207"/>
                <a:gd name="connsiteY108" fmla="*/ 851338 h 2128345"/>
                <a:gd name="connsiteX109" fmla="*/ 3436883 w 3647207"/>
                <a:gd name="connsiteY109" fmla="*/ 730469 h 2128345"/>
                <a:gd name="connsiteX110" fmla="*/ 3447393 w 3647207"/>
                <a:gd name="connsiteY110" fmla="*/ 693683 h 2128345"/>
                <a:gd name="connsiteX111" fmla="*/ 3457903 w 3647207"/>
                <a:gd name="connsiteY111" fmla="*/ 662152 h 2128345"/>
                <a:gd name="connsiteX112" fmla="*/ 3463159 w 3647207"/>
                <a:gd name="connsiteY112" fmla="*/ 630621 h 2128345"/>
                <a:gd name="connsiteX113" fmla="*/ 3473669 w 3647207"/>
                <a:gd name="connsiteY113" fmla="*/ 604345 h 2128345"/>
                <a:gd name="connsiteX114" fmla="*/ 3484179 w 3647207"/>
                <a:gd name="connsiteY114" fmla="*/ 567559 h 2128345"/>
                <a:gd name="connsiteX115" fmla="*/ 3489435 w 3647207"/>
                <a:gd name="connsiteY115" fmla="*/ 546538 h 2128345"/>
                <a:gd name="connsiteX116" fmla="*/ 3499945 w 3647207"/>
                <a:gd name="connsiteY116" fmla="*/ 509752 h 2128345"/>
                <a:gd name="connsiteX117" fmla="*/ 3510455 w 3647207"/>
                <a:gd name="connsiteY117" fmla="*/ 467711 h 2128345"/>
                <a:gd name="connsiteX118" fmla="*/ 3526221 w 3647207"/>
                <a:gd name="connsiteY118" fmla="*/ 446690 h 2128345"/>
                <a:gd name="connsiteX119" fmla="*/ 3536731 w 3647207"/>
                <a:gd name="connsiteY119" fmla="*/ 409904 h 2128345"/>
                <a:gd name="connsiteX120" fmla="*/ 3541986 w 3647207"/>
                <a:gd name="connsiteY120" fmla="*/ 383628 h 2128345"/>
                <a:gd name="connsiteX121" fmla="*/ 3552497 w 3647207"/>
                <a:gd name="connsiteY121" fmla="*/ 373118 h 2128345"/>
                <a:gd name="connsiteX122" fmla="*/ 3568262 w 3647207"/>
                <a:gd name="connsiteY122" fmla="*/ 336331 h 2128345"/>
                <a:gd name="connsiteX123" fmla="*/ 3578772 w 3647207"/>
                <a:gd name="connsiteY123" fmla="*/ 310056 h 2128345"/>
                <a:gd name="connsiteX124" fmla="*/ 3589283 w 3647207"/>
                <a:gd name="connsiteY124" fmla="*/ 299545 h 2128345"/>
                <a:gd name="connsiteX125" fmla="*/ 3605048 w 3647207"/>
                <a:gd name="connsiteY125" fmla="*/ 262759 h 2128345"/>
                <a:gd name="connsiteX126" fmla="*/ 3620814 w 3647207"/>
                <a:gd name="connsiteY126" fmla="*/ 210207 h 2128345"/>
                <a:gd name="connsiteX127" fmla="*/ 3631324 w 3647207"/>
                <a:gd name="connsiteY127" fmla="*/ 189187 h 2128345"/>
                <a:gd name="connsiteX128" fmla="*/ 3647090 w 3647207"/>
                <a:gd name="connsiteY128" fmla="*/ 110359 h 212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647207" h="2128345">
                  <a:moveTo>
                    <a:pt x="0" y="0"/>
                  </a:moveTo>
                  <a:cubicBezTo>
                    <a:pt x="1752" y="185683"/>
                    <a:pt x="1879" y="371388"/>
                    <a:pt x="5255" y="557049"/>
                  </a:cubicBezTo>
                  <a:cubicBezTo>
                    <a:pt x="5386" y="564270"/>
                    <a:pt x="9093" y="570987"/>
                    <a:pt x="10510" y="578069"/>
                  </a:cubicBezTo>
                  <a:cubicBezTo>
                    <a:pt x="12139" y="586213"/>
                    <a:pt x="16445" y="619944"/>
                    <a:pt x="21021" y="630621"/>
                  </a:cubicBezTo>
                  <a:cubicBezTo>
                    <a:pt x="28736" y="648622"/>
                    <a:pt x="41917" y="664342"/>
                    <a:pt x="47297" y="683173"/>
                  </a:cubicBezTo>
                  <a:cubicBezTo>
                    <a:pt x="50800" y="695435"/>
                    <a:pt x="55421" y="707432"/>
                    <a:pt x="57807" y="719959"/>
                  </a:cubicBezTo>
                  <a:cubicBezTo>
                    <a:pt x="62442" y="744294"/>
                    <a:pt x="61511" y="769711"/>
                    <a:pt x="68317" y="793531"/>
                  </a:cubicBezTo>
                  <a:cubicBezTo>
                    <a:pt x="71821" y="805793"/>
                    <a:pt x="75735" y="817946"/>
                    <a:pt x="78828" y="830318"/>
                  </a:cubicBezTo>
                  <a:lnTo>
                    <a:pt x="89338" y="872359"/>
                  </a:lnTo>
                  <a:cubicBezTo>
                    <a:pt x="91090" y="882869"/>
                    <a:pt x="91789" y="893610"/>
                    <a:pt x="94593" y="903890"/>
                  </a:cubicBezTo>
                  <a:cubicBezTo>
                    <a:pt x="97075" y="912991"/>
                    <a:pt x="103464" y="920876"/>
                    <a:pt x="105103" y="930166"/>
                  </a:cubicBezTo>
                  <a:cubicBezTo>
                    <a:pt x="107678" y="944756"/>
                    <a:pt x="107901" y="1015816"/>
                    <a:pt x="120869" y="1035269"/>
                  </a:cubicBezTo>
                  <a:lnTo>
                    <a:pt x="131379" y="1051035"/>
                  </a:lnTo>
                  <a:cubicBezTo>
                    <a:pt x="133131" y="1070304"/>
                    <a:pt x="133272" y="1089788"/>
                    <a:pt x="136635" y="1108842"/>
                  </a:cubicBezTo>
                  <a:cubicBezTo>
                    <a:pt x="140569" y="1131136"/>
                    <a:pt x="151169" y="1145571"/>
                    <a:pt x="157655" y="1166649"/>
                  </a:cubicBezTo>
                  <a:cubicBezTo>
                    <a:pt x="161903" y="1180455"/>
                    <a:pt x="165333" y="1194525"/>
                    <a:pt x="168166" y="1208690"/>
                  </a:cubicBezTo>
                  <a:cubicBezTo>
                    <a:pt x="170165" y="1218685"/>
                    <a:pt x="173289" y="1239957"/>
                    <a:pt x="178676" y="1250731"/>
                  </a:cubicBezTo>
                  <a:cubicBezTo>
                    <a:pt x="181501" y="1256380"/>
                    <a:pt x="186361" y="1260848"/>
                    <a:pt x="189186" y="1266497"/>
                  </a:cubicBezTo>
                  <a:cubicBezTo>
                    <a:pt x="191663" y="1271451"/>
                    <a:pt x="192919" y="1276936"/>
                    <a:pt x="194441" y="1282262"/>
                  </a:cubicBezTo>
                  <a:cubicBezTo>
                    <a:pt x="199469" y="1299859"/>
                    <a:pt x="201885" y="1318169"/>
                    <a:pt x="210207" y="1334814"/>
                  </a:cubicBezTo>
                  <a:cubicBezTo>
                    <a:pt x="214124" y="1342648"/>
                    <a:pt x="220717" y="1348828"/>
                    <a:pt x="225972" y="1355835"/>
                  </a:cubicBezTo>
                  <a:cubicBezTo>
                    <a:pt x="228598" y="1368963"/>
                    <a:pt x="232642" y="1397472"/>
                    <a:pt x="241738" y="1408387"/>
                  </a:cubicBezTo>
                  <a:cubicBezTo>
                    <a:pt x="245284" y="1412642"/>
                    <a:pt x="252248" y="1411890"/>
                    <a:pt x="257503" y="1413642"/>
                  </a:cubicBezTo>
                  <a:cubicBezTo>
                    <a:pt x="271629" y="1456011"/>
                    <a:pt x="251525" y="1403542"/>
                    <a:pt x="310055" y="1476704"/>
                  </a:cubicBezTo>
                  <a:cubicBezTo>
                    <a:pt x="335021" y="1507912"/>
                    <a:pt x="324854" y="1493647"/>
                    <a:pt x="341586" y="1518745"/>
                  </a:cubicBezTo>
                  <a:cubicBezTo>
                    <a:pt x="343338" y="1524000"/>
                    <a:pt x="343991" y="1529761"/>
                    <a:pt x="346841" y="1534511"/>
                  </a:cubicBezTo>
                  <a:cubicBezTo>
                    <a:pt x="349390" y="1538760"/>
                    <a:pt x="354180" y="1541215"/>
                    <a:pt x="357352" y="1545021"/>
                  </a:cubicBezTo>
                  <a:cubicBezTo>
                    <a:pt x="362959" y="1551750"/>
                    <a:pt x="367862" y="1559035"/>
                    <a:pt x="373117" y="1566042"/>
                  </a:cubicBezTo>
                  <a:cubicBezTo>
                    <a:pt x="376621" y="1580056"/>
                    <a:pt x="378443" y="1594601"/>
                    <a:pt x="383628" y="1608083"/>
                  </a:cubicBezTo>
                  <a:cubicBezTo>
                    <a:pt x="387295" y="1617616"/>
                    <a:pt x="394825" y="1625223"/>
                    <a:pt x="399393" y="1634359"/>
                  </a:cubicBezTo>
                  <a:cubicBezTo>
                    <a:pt x="405359" y="1646291"/>
                    <a:pt x="409639" y="1659000"/>
                    <a:pt x="415159" y="1671145"/>
                  </a:cubicBezTo>
                  <a:cubicBezTo>
                    <a:pt x="418401" y="1678277"/>
                    <a:pt x="422918" y="1684831"/>
                    <a:pt x="425669" y="1692166"/>
                  </a:cubicBezTo>
                  <a:cubicBezTo>
                    <a:pt x="428205" y="1698929"/>
                    <a:pt x="425817" y="1708080"/>
                    <a:pt x="430924" y="1713187"/>
                  </a:cubicBezTo>
                  <a:cubicBezTo>
                    <a:pt x="436031" y="1718294"/>
                    <a:pt x="444938" y="1716690"/>
                    <a:pt x="451945" y="1718442"/>
                  </a:cubicBezTo>
                  <a:cubicBezTo>
                    <a:pt x="457200" y="1727201"/>
                    <a:pt x="461581" y="1736547"/>
                    <a:pt x="467710" y="1744718"/>
                  </a:cubicBezTo>
                  <a:cubicBezTo>
                    <a:pt x="474019" y="1753131"/>
                    <a:pt x="495975" y="1771988"/>
                    <a:pt x="504497" y="1776249"/>
                  </a:cubicBezTo>
                  <a:cubicBezTo>
                    <a:pt x="514406" y="1781204"/>
                    <a:pt x="525845" y="1782395"/>
                    <a:pt x="536028" y="1786759"/>
                  </a:cubicBezTo>
                  <a:cubicBezTo>
                    <a:pt x="548290" y="1792014"/>
                    <a:pt x="560882" y="1796559"/>
                    <a:pt x="572814" y="1802525"/>
                  </a:cubicBezTo>
                  <a:cubicBezTo>
                    <a:pt x="581950" y="1807093"/>
                    <a:pt x="589491" y="1814799"/>
                    <a:pt x="599090" y="1818290"/>
                  </a:cubicBezTo>
                  <a:cubicBezTo>
                    <a:pt x="609104" y="1821931"/>
                    <a:pt x="620138" y="1821639"/>
                    <a:pt x="630621" y="1823545"/>
                  </a:cubicBezTo>
                  <a:cubicBezTo>
                    <a:pt x="639409" y="1825143"/>
                    <a:pt x="648138" y="1827048"/>
                    <a:pt x="656897" y="1828800"/>
                  </a:cubicBezTo>
                  <a:cubicBezTo>
                    <a:pt x="662152" y="1834055"/>
                    <a:pt x="666953" y="1839808"/>
                    <a:pt x="672662" y="1844566"/>
                  </a:cubicBezTo>
                  <a:cubicBezTo>
                    <a:pt x="677514" y="1848609"/>
                    <a:pt x="683962" y="1850610"/>
                    <a:pt x="688428" y="1855076"/>
                  </a:cubicBezTo>
                  <a:cubicBezTo>
                    <a:pt x="694621" y="1861269"/>
                    <a:pt x="698000" y="1869904"/>
                    <a:pt x="704193" y="1876097"/>
                  </a:cubicBezTo>
                  <a:cubicBezTo>
                    <a:pt x="708659" y="1880563"/>
                    <a:pt x="715206" y="1882448"/>
                    <a:pt x="719959" y="1886607"/>
                  </a:cubicBezTo>
                  <a:cubicBezTo>
                    <a:pt x="729281" y="1894764"/>
                    <a:pt x="737476" y="1904124"/>
                    <a:pt x="746235" y="1912883"/>
                  </a:cubicBezTo>
                  <a:cubicBezTo>
                    <a:pt x="754696" y="1921344"/>
                    <a:pt x="767350" y="1934993"/>
                    <a:pt x="777766" y="1939159"/>
                  </a:cubicBezTo>
                  <a:cubicBezTo>
                    <a:pt x="787659" y="1943116"/>
                    <a:pt x="798787" y="1942662"/>
                    <a:pt x="809297" y="1944414"/>
                  </a:cubicBezTo>
                  <a:cubicBezTo>
                    <a:pt x="816304" y="1947918"/>
                    <a:pt x="823117" y="1951839"/>
                    <a:pt x="830317" y="1954925"/>
                  </a:cubicBezTo>
                  <a:cubicBezTo>
                    <a:pt x="835409" y="1957107"/>
                    <a:pt x="841128" y="1957703"/>
                    <a:pt x="846083" y="1960180"/>
                  </a:cubicBezTo>
                  <a:cubicBezTo>
                    <a:pt x="851732" y="1963004"/>
                    <a:pt x="856043" y="1968202"/>
                    <a:pt x="861848" y="1970690"/>
                  </a:cubicBezTo>
                  <a:cubicBezTo>
                    <a:pt x="868487" y="1973535"/>
                    <a:pt x="875818" y="1974378"/>
                    <a:pt x="882869" y="1975945"/>
                  </a:cubicBezTo>
                  <a:cubicBezTo>
                    <a:pt x="907353" y="1981386"/>
                    <a:pt x="932186" y="1985328"/>
                    <a:pt x="956441" y="1991711"/>
                  </a:cubicBezTo>
                  <a:cubicBezTo>
                    <a:pt x="965564" y="1994112"/>
                    <a:pt x="973667" y="1999559"/>
                    <a:pt x="982717" y="2002221"/>
                  </a:cubicBezTo>
                  <a:cubicBezTo>
                    <a:pt x="1003504" y="2008335"/>
                    <a:pt x="1025223" y="2011135"/>
                    <a:pt x="1045779" y="2017987"/>
                  </a:cubicBezTo>
                  <a:lnTo>
                    <a:pt x="1077310" y="2028497"/>
                  </a:lnTo>
                  <a:cubicBezTo>
                    <a:pt x="1080814" y="2032000"/>
                    <a:pt x="1083267" y="2037055"/>
                    <a:pt x="1087821" y="2039007"/>
                  </a:cubicBezTo>
                  <a:cubicBezTo>
                    <a:pt x="1096031" y="2042525"/>
                    <a:pt x="1105226" y="2043218"/>
                    <a:pt x="1114097" y="2044262"/>
                  </a:cubicBezTo>
                  <a:cubicBezTo>
                    <a:pt x="1135046" y="2046727"/>
                    <a:pt x="1156138" y="2047766"/>
                    <a:pt x="1177159" y="2049518"/>
                  </a:cubicBezTo>
                  <a:cubicBezTo>
                    <a:pt x="1214290" y="2056944"/>
                    <a:pt x="1218582" y="2058096"/>
                    <a:pt x="1266497" y="2065283"/>
                  </a:cubicBezTo>
                  <a:cubicBezTo>
                    <a:pt x="1280463" y="2067378"/>
                    <a:pt x="1294447" y="2069599"/>
                    <a:pt x="1308538" y="2070538"/>
                  </a:cubicBezTo>
                  <a:cubicBezTo>
                    <a:pt x="1347030" y="2073104"/>
                    <a:pt x="1385614" y="2074042"/>
                    <a:pt x="1424152" y="2075794"/>
                  </a:cubicBezTo>
                  <a:cubicBezTo>
                    <a:pt x="1438166" y="2077546"/>
                    <a:pt x="1452432" y="2077873"/>
                    <a:pt x="1466193" y="2081049"/>
                  </a:cubicBezTo>
                  <a:cubicBezTo>
                    <a:pt x="1475385" y="2083170"/>
                    <a:pt x="1483140" y="2090160"/>
                    <a:pt x="1492469" y="2091559"/>
                  </a:cubicBezTo>
                  <a:cubicBezTo>
                    <a:pt x="1518512" y="2095465"/>
                    <a:pt x="1544989" y="2095645"/>
                    <a:pt x="1571297" y="2096814"/>
                  </a:cubicBezTo>
                  <a:cubicBezTo>
                    <a:pt x="1623826" y="2099149"/>
                    <a:pt x="1676412" y="2100008"/>
                    <a:pt x="1728952" y="2102069"/>
                  </a:cubicBezTo>
                  <a:lnTo>
                    <a:pt x="1839310" y="2107325"/>
                  </a:lnTo>
                  <a:cubicBezTo>
                    <a:pt x="1865586" y="2110828"/>
                    <a:pt x="1891770" y="2115107"/>
                    <a:pt x="1918138" y="2117835"/>
                  </a:cubicBezTo>
                  <a:cubicBezTo>
                    <a:pt x="2008253" y="2127157"/>
                    <a:pt x="1965903" y="2114488"/>
                    <a:pt x="2007476" y="2128345"/>
                  </a:cubicBezTo>
                  <a:cubicBezTo>
                    <a:pt x="2137615" y="2116515"/>
                    <a:pt x="1978901" y="2128345"/>
                    <a:pt x="2186152" y="2128345"/>
                  </a:cubicBezTo>
                  <a:cubicBezTo>
                    <a:pt x="2212486" y="2128345"/>
                    <a:pt x="2238723" y="2125110"/>
                    <a:pt x="2264979" y="2123090"/>
                  </a:cubicBezTo>
                  <a:cubicBezTo>
                    <a:pt x="2418301" y="2111296"/>
                    <a:pt x="2244134" y="2124074"/>
                    <a:pt x="2364828" y="2112580"/>
                  </a:cubicBezTo>
                  <a:cubicBezTo>
                    <a:pt x="2387565" y="2110415"/>
                    <a:pt x="2410373" y="2109077"/>
                    <a:pt x="2433145" y="2107325"/>
                  </a:cubicBezTo>
                  <a:lnTo>
                    <a:pt x="2501462" y="2091559"/>
                  </a:lnTo>
                  <a:cubicBezTo>
                    <a:pt x="2510181" y="2089621"/>
                    <a:pt x="2519073" y="2088470"/>
                    <a:pt x="2527738" y="2086304"/>
                  </a:cubicBezTo>
                  <a:cubicBezTo>
                    <a:pt x="2540235" y="2083180"/>
                    <a:pt x="2559166" y="2074397"/>
                    <a:pt x="2569779" y="2070538"/>
                  </a:cubicBezTo>
                  <a:cubicBezTo>
                    <a:pt x="2580191" y="2066752"/>
                    <a:pt x="2591401" y="2064982"/>
                    <a:pt x="2601310" y="2060028"/>
                  </a:cubicBezTo>
                  <a:cubicBezTo>
                    <a:pt x="2608317" y="2056525"/>
                    <a:pt x="2615454" y="2053269"/>
                    <a:pt x="2622331" y="2049518"/>
                  </a:cubicBezTo>
                  <a:cubicBezTo>
                    <a:pt x="2634729" y="2042755"/>
                    <a:pt x="2646485" y="2034813"/>
                    <a:pt x="2659117" y="2028497"/>
                  </a:cubicBezTo>
                  <a:cubicBezTo>
                    <a:pt x="2671677" y="2022217"/>
                    <a:pt x="2687519" y="2017278"/>
                    <a:pt x="2701159" y="2012731"/>
                  </a:cubicBezTo>
                  <a:cubicBezTo>
                    <a:pt x="2706187" y="2005188"/>
                    <a:pt x="2722220" y="1980509"/>
                    <a:pt x="2727435" y="1975945"/>
                  </a:cubicBezTo>
                  <a:cubicBezTo>
                    <a:pt x="2735122" y="1969219"/>
                    <a:pt x="2744952" y="1965435"/>
                    <a:pt x="2753710" y="1960180"/>
                  </a:cubicBezTo>
                  <a:cubicBezTo>
                    <a:pt x="2755462" y="1954925"/>
                    <a:pt x="2754760" y="1948019"/>
                    <a:pt x="2758966" y="1944414"/>
                  </a:cubicBezTo>
                  <a:cubicBezTo>
                    <a:pt x="2770574" y="1934464"/>
                    <a:pt x="2791076" y="1928456"/>
                    <a:pt x="2806262" y="1923394"/>
                  </a:cubicBezTo>
                  <a:cubicBezTo>
                    <a:pt x="2822028" y="1911132"/>
                    <a:pt x="2834611" y="1892923"/>
                    <a:pt x="2853559" y="1886607"/>
                  </a:cubicBezTo>
                  <a:cubicBezTo>
                    <a:pt x="2881096" y="1877428"/>
                    <a:pt x="2881861" y="1878249"/>
                    <a:pt x="2916621" y="1855076"/>
                  </a:cubicBezTo>
                  <a:cubicBezTo>
                    <a:pt x="2938484" y="1840501"/>
                    <a:pt x="2957821" y="1822356"/>
                    <a:pt x="2979683" y="1807780"/>
                  </a:cubicBezTo>
                  <a:lnTo>
                    <a:pt x="2995448" y="1797269"/>
                  </a:lnTo>
                  <a:cubicBezTo>
                    <a:pt x="3037505" y="1734190"/>
                    <a:pt x="2972663" y="1827065"/>
                    <a:pt x="3021724" y="1770994"/>
                  </a:cubicBezTo>
                  <a:cubicBezTo>
                    <a:pt x="3030042" y="1761487"/>
                    <a:pt x="3035275" y="1749649"/>
                    <a:pt x="3042745" y="1739462"/>
                  </a:cubicBezTo>
                  <a:cubicBezTo>
                    <a:pt x="3054556" y="1723356"/>
                    <a:pt x="3079531" y="1692166"/>
                    <a:pt x="3079531" y="1692166"/>
                  </a:cubicBezTo>
                  <a:cubicBezTo>
                    <a:pt x="3091405" y="1656543"/>
                    <a:pt x="3074635" y="1699021"/>
                    <a:pt x="3105807" y="1655380"/>
                  </a:cubicBezTo>
                  <a:cubicBezTo>
                    <a:pt x="3127287" y="1625308"/>
                    <a:pt x="3086665" y="1651812"/>
                    <a:pt x="3132083" y="1629104"/>
                  </a:cubicBezTo>
                  <a:cubicBezTo>
                    <a:pt x="3137521" y="1618228"/>
                    <a:pt x="3144614" y="1601868"/>
                    <a:pt x="3153103" y="1592318"/>
                  </a:cubicBezTo>
                  <a:cubicBezTo>
                    <a:pt x="3179281" y="1562868"/>
                    <a:pt x="3176440" y="1566251"/>
                    <a:pt x="3200400" y="1550276"/>
                  </a:cubicBezTo>
                  <a:cubicBezTo>
                    <a:pt x="3205655" y="1529255"/>
                    <a:pt x="3200845" y="1502535"/>
                    <a:pt x="3216166" y="1487214"/>
                  </a:cubicBezTo>
                  <a:cubicBezTo>
                    <a:pt x="3226676" y="1476704"/>
                    <a:pt x="3238285" y="1467187"/>
                    <a:pt x="3247697" y="1455683"/>
                  </a:cubicBezTo>
                  <a:cubicBezTo>
                    <a:pt x="3268254" y="1430557"/>
                    <a:pt x="3259179" y="1435897"/>
                    <a:pt x="3268717" y="1413642"/>
                  </a:cubicBezTo>
                  <a:cubicBezTo>
                    <a:pt x="3271803" y="1406441"/>
                    <a:pt x="3275724" y="1399628"/>
                    <a:pt x="3279228" y="1392621"/>
                  </a:cubicBezTo>
                  <a:cubicBezTo>
                    <a:pt x="3282731" y="1378607"/>
                    <a:pt x="3283761" y="1363730"/>
                    <a:pt x="3289738" y="1350580"/>
                  </a:cubicBezTo>
                  <a:cubicBezTo>
                    <a:pt x="3292813" y="1343814"/>
                    <a:pt x="3301894" y="1341311"/>
                    <a:pt x="3305503" y="1334814"/>
                  </a:cubicBezTo>
                  <a:cubicBezTo>
                    <a:pt x="3310883" y="1325129"/>
                    <a:pt x="3316014" y="1303283"/>
                    <a:pt x="3316014" y="1303283"/>
                  </a:cubicBezTo>
                  <a:cubicBezTo>
                    <a:pt x="3317766" y="1291021"/>
                    <a:pt x="3319092" y="1278691"/>
                    <a:pt x="3321269" y="1266497"/>
                  </a:cubicBezTo>
                  <a:cubicBezTo>
                    <a:pt x="3327852" y="1229632"/>
                    <a:pt x="3333616" y="1192567"/>
                    <a:pt x="3342290" y="1156138"/>
                  </a:cubicBezTo>
                  <a:cubicBezTo>
                    <a:pt x="3371520" y="1033374"/>
                    <a:pt x="3358178" y="1082139"/>
                    <a:pt x="3379076" y="1008994"/>
                  </a:cubicBezTo>
                  <a:cubicBezTo>
                    <a:pt x="3380828" y="994980"/>
                    <a:pt x="3381561" y="980801"/>
                    <a:pt x="3384331" y="966952"/>
                  </a:cubicBezTo>
                  <a:cubicBezTo>
                    <a:pt x="3389572" y="940745"/>
                    <a:pt x="3395919" y="927471"/>
                    <a:pt x="3405352" y="903890"/>
                  </a:cubicBezTo>
                  <a:cubicBezTo>
                    <a:pt x="3407104" y="895131"/>
                    <a:pt x="3408040" y="886169"/>
                    <a:pt x="3410607" y="877614"/>
                  </a:cubicBezTo>
                  <a:cubicBezTo>
                    <a:pt x="3413318" y="868578"/>
                    <a:pt x="3419501" y="860632"/>
                    <a:pt x="3421117" y="851338"/>
                  </a:cubicBezTo>
                  <a:cubicBezTo>
                    <a:pt x="3430669" y="796414"/>
                    <a:pt x="3425954" y="774186"/>
                    <a:pt x="3436883" y="730469"/>
                  </a:cubicBezTo>
                  <a:cubicBezTo>
                    <a:pt x="3439976" y="718097"/>
                    <a:pt x="3443643" y="705872"/>
                    <a:pt x="3447393" y="693683"/>
                  </a:cubicBezTo>
                  <a:cubicBezTo>
                    <a:pt x="3450651" y="683094"/>
                    <a:pt x="3455216" y="672900"/>
                    <a:pt x="3457903" y="662152"/>
                  </a:cubicBezTo>
                  <a:cubicBezTo>
                    <a:pt x="3460487" y="651815"/>
                    <a:pt x="3460355" y="640901"/>
                    <a:pt x="3463159" y="630621"/>
                  </a:cubicBezTo>
                  <a:cubicBezTo>
                    <a:pt x="3465641" y="621520"/>
                    <a:pt x="3470686" y="613294"/>
                    <a:pt x="3473669" y="604345"/>
                  </a:cubicBezTo>
                  <a:cubicBezTo>
                    <a:pt x="3477702" y="592247"/>
                    <a:pt x="3480823" y="579862"/>
                    <a:pt x="3484179" y="567559"/>
                  </a:cubicBezTo>
                  <a:cubicBezTo>
                    <a:pt x="3486079" y="560591"/>
                    <a:pt x="3487535" y="553506"/>
                    <a:pt x="3489435" y="546538"/>
                  </a:cubicBezTo>
                  <a:cubicBezTo>
                    <a:pt x="3492791" y="534235"/>
                    <a:pt x="3496659" y="522074"/>
                    <a:pt x="3499945" y="509752"/>
                  </a:cubicBezTo>
                  <a:cubicBezTo>
                    <a:pt x="3503667" y="495795"/>
                    <a:pt x="3504899" y="481045"/>
                    <a:pt x="3510455" y="467711"/>
                  </a:cubicBezTo>
                  <a:cubicBezTo>
                    <a:pt x="3513824" y="459626"/>
                    <a:pt x="3520966" y="453697"/>
                    <a:pt x="3526221" y="446690"/>
                  </a:cubicBezTo>
                  <a:cubicBezTo>
                    <a:pt x="3529724" y="434428"/>
                    <a:pt x="3533638" y="422276"/>
                    <a:pt x="3536731" y="409904"/>
                  </a:cubicBezTo>
                  <a:cubicBezTo>
                    <a:pt x="3538897" y="401239"/>
                    <a:pt x="3538467" y="391838"/>
                    <a:pt x="3541986" y="383628"/>
                  </a:cubicBezTo>
                  <a:cubicBezTo>
                    <a:pt x="3543938" y="379074"/>
                    <a:pt x="3548993" y="376621"/>
                    <a:pt x="3552497" y="373118"/>
                  </a:cubicBezTo>
                  <a:cubicBezTo>
                    <a:pt x="3563433" y="329372"/>
                    <a:pt x="3550117" y="372621"/>
                    <a:pt x="3568262" y="336331"/>
                  </a:cubicBezTo>
                  <a:cubicBezTo>
                    <a:pt x="3572480" y="327894"/>
                    <a:pt x="3574092" y="318246"/>
                    <a:pt x="3578772" y="310056"/>
                  </a:cubicBezTo>
                  <a:cubicBezTo>
                    <a:pt x="3581230" y="305754"/>
                    <a:pt x="3586534" y="303668"/>
                    <a:pt x="3589283" y="299545"/>
                  </a:cubicBezTo>
                  <a:cubicBezTo>
                    <a:pt x="3596999" y="287972"/>
                    <a:pt x="3601044" y="275773"/>
                    <a:pt x="3605048" y="262759"/>
                  </a:cubicBezTo>
                  <a:cubicBezTo>
                    <a:pt x="3610426" y="245279"/>
                    <a:pt x="3614663" y="227430"/>
                    <a:pt x="3620814" y="210207"/>
                  </a:cubicBezTo>
                  <a:cubicBezTo>
                    <a:pt x="3623449" y="202830"/>
                    <a:pt x="3628689" y="196564"/>
                    <a:pt x="3631324" y="189187"/>
                  </a:cubicBezTo>
                  <a:cubicBezTo>
                    <a:pt x="3649607" y="137996"/>
                    <a:pt x="3647090" y="150254"/>
                    <a:pt x="3647090" y="11035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066C228-CC5F-40F7-9CCF-1F6EED443460}"/>
              </a:ext>
            </a:extLst>
          </p:cNvPr>
          <p:cNvGrpSpPr/>
          <p:nvPr/>
        </p:nvGrpSpPr>
        <p:grpSpPr>
          <a:xfrm>
            <a:off x="754343" y="4700001"/>
            <a:ext cx="4120280" cy="1535337"/>
            <a:chOff x="754343" y="1210040"/>
            <a:chExt cx="4120280" cy="1535337"/>
          </a:xfrm>
        </p:grpSpPr>
        <p:sp>
          <p:nvSpPr>
            <p:cNvPr id="12" name="Freeform: Shape 11">
              <a:extLst>
                <a:ext uri="{FF2B5EF4-FFF2-40B4-BE49-F238E27FC236}">
                  <a16:creationId xmlns:a16="http://schemas.microsoft.com/office/drawing/2014/main" id="{3C619033-3E75-4A85-9647-28A4C2C45101}"/>
                </a:ext>
              </a:extLst>
            </p:cNvPr>
            <p:cNvSpPr/>
            <p:nvPr/>
          </p:nvSpPr>
          <p:spPr>
            <a:xfrm>
              <a:off x="754343" y="1210040"/>
              <a:ext cx="2870600" cy="1428657"/>
            </a:xfrm>
            <a:custGeom>
              <a:avLst/>
              <a:gdLst>
                <a:gd name="connsiteX0" fmla="*/ 0 w 3647207"/>
                <a:gd name="connsiteY0" fmla="*/ 0 h 2128345"/>
                <a:gd name="connsiteX1" fmla="*/ 5255 w 3647207"/>
                <a:gd name="connsiteY1" fmla="*/ 557049 h 2128345"/>
                <a:gd name="connsiteX2" fmla="*/ 10510 w 3647207"/>
                <a:gd name="connsiteY2" fmla="*/ 578069 h 2128345"/>
                <a:gd name="connsiteX3" fmla="*/ 21021 w 3647207"/>
                <a:gd name="connsiteY3" fmla="*/ 630621 h 2128345"/>
                <a:gd name="connsiteX4" fmla="*/ 47297 w 3647207"/>
                <a:gd name="connsiteY4" fmla="*/ 683173 h 2128345"/>
                <a:gd name="connsiteX5" fmla="*/ 57807 w 3647207"/>
                <a:gd name="connsiteY5" fmla="*/ 719959 h 2128345"/>
                <a:gd name="connsiteX6" fmla="*/ 68317 w 3647207"/>
                <a:gd name="connsiteY6" fmla="*/ 793531 h 2128345"/>
                <a:gd name="connsiteX7" fmla="*/ 78828 w 3647207"/>
                <a:gd name="connsiteY7" fmla="*/ 830318 h 2128345"/>
                <a:gd name="connsiteX8" fmla="*/ 89338 w 3647207"/>
                <a:gd name="connsiteY8" fmla="*/ 872359 h 2128345"/>
                <a:gd name="connsiteX9" fmla="*/ 94593 w 3647207"/>
                <a:gd name="connsiteY9" fmla="*/ 903890 h 2128345"/>
                <a:gd name="connsiteX10" fmla="*/ 105103 w 3647207"/>
                <a:gd name="connsiteY10" fmla="*/ 930166 h 2128345"/>
                <a:gd name="connsiteX11" fmla="*/ 120869 w 3647207"/>
                <a:gd name="connsiteY11" fmla="*/ 1035269 h 2128345"/>
                <a:gd name="connsiteX12" fmla="*/ 131379 w 3647207"/>
                <a:gd name="connsiteY12" fmla="*/ 1051035 h 2128345"/>
                <a:gd name="connsiteX13" fmla="*/ 136635 w 3647207"/>
                <a:gd name="connsiteY13" fmla="*/ 1108842 h 2128345"/>
                <a:gd name="connsiteX14" fmla="*/ 157655 w 3647207"/>
                <a:gd name="connsiteY14" fmla="*/ 1166649 h 2128345"/>
                <a:gd name="connsiteX15" fmla="*/ 168166 w 3647207"/>
                <a:gd name="connsiteY15" fmla="*/ 1208690 h 2128345"/>
                <a:gd name="connsiteX16" fmla="*/ 178676 w 3647207"/>
                <a:gd name="connsiteY16" fmla="*/ 1250731 h 2128345"/>
                <a:gd name="connsiteX17" fmla="*/ 189186 w 3647207"/>
                <a:gd name="connsiteY17" fmla="*/ 1266497 h 2128345"/>
                <a:gd name="connsiteX18" fmla="*/ 194441 w 3647207"/>
                <a:gd name="connsiteY18" fmla="*/ 1282262 h 2128345"/>
                <a:gd name="connsiteX19" fmla="*/ 210207 w 3647207"/>
                <a:gd name="connsiteY19" fmla="*/ 1334814 h 2128345"/>
                <a:gd name="connsiteX20" fmla="*/ 225972 w 3647207"/>
                <a:gd name="connsiteY20" fmla="*/ 1355835 h 2128345"/>
                <a:gd name="connsiteX21" fmla="*/ 241738 w 3647207"/>
                <a:gd name="connsiteY21" fmla="*/ 1408387 h 2128345"/>
                <a:gd name="connsiteX22" fmla="*/ 257503 w 3647207"/>
                <a:gd name="connsiteY22" fmla="*/ 1413642 h 2128345"/>
                <a:gd name="connsiteX23" fmla="*/ 310055 w 3647207"/>
                <a:gd name="connsiteY23" fmla="*/ 1476704 h 2128345"/>
                <a:gd name="connsiteX24" fmla="*/ 341586 w 3647207"/>
                <a:gd name="connsiteY24" fmla="*/ 1518745 h 2128345"/>
                <a:gd name="connsiteX25" fmla="*/ 346841 w 3647207"/>
                <a:gd name="connsiteY25" fmla="*/ 1534511 h 2128345"/>
                <a:gd name="connsiteX26" fmla="*/ 357352 w 3647207"/>
                <a:gd name="connsiteY26" fmla="*/ 1545021 h 2128345"/>
                <a:gd name="connsiteX27" fmla="*/ 373117 w 3647207"/>
                <a:gd name="connsiteY27" fmla="*/ 1566042 h 2128345"/>
                <a:gd name="connsiteX28" fmla="*/ 383628 w 3647207"/>
                <a:gd name="connsiteY28" fmla="*/ 1608083 h 2128345"/>
                <a:gd name="connsiteX29" fmla="*/ 399393 w 3647207"/>
                <a:gd name="connsiteY29" fmla="*/ 1634359 h 2128345"/>
                <a:gd name="connsiteX30" fmla="*/ 415159 w 3647207"/>
                <a:gd name="connsiteY30" fmla="*/ 1671145 h 2128345"/>
                <a:gd name="connsiteX31" fmla="*/ 425669 w 3647207"/>
                <a:gd name="connsiteY31" fmla="*/ 1692166 h 2128345"/>
                <a:gd name="connsiteX32" fmla="*/ 430924 w 3647207"/>
                <a:gd name="connsiteY32" fmla="*/ 1713187 h 2128345"/>
                <a:gd name="connsiteX33" fmla="*/ 451945 w 3647207"/>
                <a:gd name="connsiteY33" fmla="*/ 1718442 h 2128345"/>
                <a:gd name="connsiteX34" fmla="*/ 467710 w 3647207"/>
                <a:gd name="connsiteY34" fmla="*/ 1744718 h 2128345"/>
                <a:gd name="connsiteX35" fmla="*/ 504497 w 3647207"/>
                <a:gd name="connsiteY35" fmla="*/ 1776249 h 2128345"/>
                <a:gd name="connsiteX36" fmla="*/ 536028 w 3647207"/>
                <a:gd name="connsiteY36" fmla="*/ 1786759 h 2128345"/>
                <a:gd name="connsiteX37" fmla="*/ 572814 w 3647207"/>
                <a:gd name="connsiteY37" fmla="*/ 1802525 h 2128345"/>
                <a:gd name="connsiteX38" fmla="*/ 599090 w 3647207"/>
                <a:gd name="connsiteY38" fmla="*/ 1818290 h 2128345"/>
                <a:gd name="connsiteX39" fmla="*/ 630621 w 3647207"/>
                <a:gd name="connsiteY39" fmla="*/ 1823545 h 2128345"/>
                <a:gd name="connsiteX40" fmla="*/ 656897 w 3647207"/>
                <a:gd name="connsiteY40" fmla="*/ 1828800 h 2128345"/>
                <a:gd name="connsiteX41" fmla="*/ 672662 w 3647207"/>
                <a:gd name="connsiteY41" fmla="*/ 1844566 h 2128345"/>
                <a:gd name="connsiteX42" fmla="*/ 688428 w 3647207"/>
                <a:gd name="connsiteY42" fmla="*/ 1855076 h 2128345"/>
                <a:gd name="connsiteX43" fmla="*/ 704193 w 3647207"/>
                <a:gd name="connsiteY43" fmla="*/ 1876097 h 2128345"/>
                <a:gd name="connsiteX44" fmla="*/ 719959 w 3647207"/>
                <a:gd name="connsiteY44" fmla="*/ 1886607 h 2128345"/>
                <a:gd name="connsiteX45" fmla="*/ 746235 w 3647207"/>
                <a:gd name="connsiteY45" fmla="*/ 1912883 h 2128345"/>
                <a:gd name="connsiteX46" fmla="*/ 777766 w 3647207"/>
                <a:gd name="connsiteY46" fmla="*/ 1939159 h 2128345"/>
                <a:gd name="connsiteX47" fmla="*/ 809297 w 3647207"/>
                <a:gd name="connsiteY47" fmla="*/ 1944414 h 2128345"/>
                <a:gd name="connsiteX48" fmla="*/ 830317 w 3647207"/>
                <a:gd name="connsiteY48" fmla="*/ 1954925 h 2128345"/>
                <a:gd name="connsiteX49" fmla="*/ 846083 w 3647207"/>
                <a:gd name="connsiteY49" fmla="*/ 1960180 h 2128345"/>
                <a:gd name="connsiteX50" fmla="*/ 861848 w 3647207"/>
                <a:gd name="connsiteY50" fmla="*/ 1970690 h 2128345"/>
                <a:gd name="connsiteX51" fmla="*/ 882869 w 3647207"/>
                <a:gd name="connsiteY51" fmla="*/ 1975945 h 2128345"/>
                <a:gd name="connsiteX52" fmla="*/ 956441 w 3647207"/>
                <a:gd name="connsiteY52" fmla="*/ 1991711 h 2128345"/>
                <a:gd name="connsiteX53" fmla="*/ 982717 w 3647207"/>
                <a:gd name="connsiteY53" fmla="*/ 2002221 h 2128345"/>
                <a:gd name="connsiteX54" fmla="*/ 1045779 w 3647207"/>
                <a:gd name="connsiteY54" fmla="*/ 2017987 h 2128345"/>
                <a:gd name="connsiteX55" fmla="*/ 1077310 w 3647207"/>
                <a:gd name="connsiteY55" fmla="*/ 2028497 h 2128345"/>
                <a:gd name="connsiteX56" fmla="*/ 1087821 w 3647207"/>
                <a:gd name="connsiteY56" fmla="*/ 2039007 h 2128345"/>
                <a:gd name="connsiteX57" fmla="*/ 1114097 w 3647207"/>
                <a:gd name="connsiteY57" fmla="*/ 2044262 h 2128345"/>
                <a:gd name="connsiteX58" fmla="*/ 1177159 w 3647207"/>
                <a:gd name="connsiteY58" fmla="*/ 2049518 h 2128345"/>
                <a:gd name="connsiteX59" fmla="*/ 1266497 w 3647207"/>
                <a:gd name="connsiteY59" fmla="*/ 2065283 h 2128345"/>
                <a:gd name="connsiteX60" fmla="*/ 1308538 w 3647207"/>
                <a:gd name="connsiteY60" fmla="*/ 2070538 h 2128345"/>
                <a:gd name="connsiteX61" fmla="*/ 1424152 w 3647207"/>
                <a:gd name="connsiteY61" fmla="*/ 2075794 h 2128345"/>
                <a:gd name="connsiteX62" fmla="*/ 1466193 w 3647207"/>
                <a:gd name="connsiteY62" fmla="*/ 2081049 h 2128345"/>
                <a:gd name="connsiteX63" fmla="*/ 1492469 w 3647207"/>
                <a:gd name="connsiteY63" fmla="*/ 2091559 h 2128345"/>
                <a:gd name="connsiteX64" fmla="*/ 1571297 w 3647207"/>
                <a:gd name="connsiteY64" fmla="*/ 2096814 h 2128345"/>
                <a:gd name="connsiteX65" fmla="*/ 1728952 w 3647207"/>
                <a:gd name="connsiteY65" fmla="*/ 2102069 h 2128345"/>
                <a:gd name="connsiteX66" fmla="*/ 1839310 w 3647207"/>
                <a:gd name="connsiteY66" fmla="*/ 2107325 h 2128345"/>
                <a:gd name="connsiteX67" fmla="*/ 1918138 w 3647207"/>
                <a:gd name="connsiteY67" fmla="*/ 2117835 h 2128345"/>
                <a:gd name="connsiteX68" fmla="*/ 2007476 w 3647207"/>
                <a:gd name="connsiteY68" fmla="*/ 2128345 h 2128345"/>
                <a:gd name="connsiteX69" fmla="*/ 2186152 w 3647207"/>
                <a:gd name="connsiteY69" fmla="*/ 2128345 h 2128345"/>
                <a:gd name="connsiteX70" fmla="*/ 2264979 w 3647207"/>
                <a:gd name="connsiteY70" fmla="*/ 2123090 h 2128345"/>
                <a:gd name="connsiteX71" fmla="*/ 2364828 w 3647207"/>
                <a:gd name="connsiteY71" fmla="*/ 2112580 h 2128345"/>
                <a:gd name="connsiteX72" fmla="*/ 2433145 w 3647207"/>
                <a:gd name="connsiteY72" fmla="*/ 2107325 h 2128345"/>
                <a:gd name="connsiteX73" fmla="*/ 2501462 w 3647207"/>
                <a:gd name="connsiteY73" fmla="*/ 2091559 h 2128345"/>
                <a:gd name="connsiteX74" fmla="*/ 2527738 w 3647207"/>
                <a:gd name="connsiteY74" fmla="*/ 2086304 h 2128345"/>
                <a:gd name="connsiteX75" fmla="*/ 2569779 w 3647207"/>
                <a:gd name="connsiteY75" fmla="*/ 2070538 h 2128345"/>
                <a:gd name="connsiteX76" fmla="*/ 2601310 w 3647207"/>
                <a:gd name="connsiteY76" fmla="*/ 2060028 h 2128345"/>
                <a:gd name="connsiteX77" fmla="*/ 2622331 w 3647207"/>
                <a:gd name="connsiteY77" fmla="*/ 2049518 h 2128345"/>
                <a:gd name="connsiteX78" fmla="*/ 2659117 w 3647207"/>
                <a:gd name="connsiteY78" fmla="*/ 2028497 h 2128345"/>
                <a:gd name="connsiteX79" fmla="*/ 2701159 w 3647207"/>
                <a:gd name="connsiteY79" fmla="*/ 2012731 h 2128345"/>
                <a:gd name="connsiteX80" fmla="*/ 2727435 w 3647207"/>
                <a:gd name="connsiteY80" fmla="*/ 1975945 h 2128345"/>
                <a:gd name="connsiteX81" fmla="*/ 2753710 w 3647207"/>
                <a:gd name="connsiteY81" fmla="*/ 1960180 h 2128345"/>
                <a:gd name="connsiteX82" fmla="*/ 2758966 w 3647207"/>
                <a:gd name="connsiteY82" fmla="*/ 1944414 h 2128345"/>
                <a:gd name="connsiteX83" fmla="*/ 2806262 w 3647207"/>
                <a:gd name="connsiteY83" fmla="*/ 1923394 h 2128345"/>
                <a:gd name="connsiteX84" fmla="*/ 2853559 w 3647207"/>
                <a:gd name="connsiteY84" fmla="*/ 1886607 h 2128345"/>
                <a:gd name="connsiteX85" fmla="*/ 2916621 w 3647207"/>
                <a:gd name="connsiteY85" fmla="*/ 1855076 h 2128345"/>
                <a:gd name="connsiteX86" fmla="*/ 2979683 w 3647207"/>
                <a:gd name="connsiteY86" fmla="*/ 1807780 h 2128345"/>
                <a:gd name="connsiteX87" fmla="*/ 2995448 w 3647207"/>
                <a:gd name="connsiteY87" fmla="*/ 1797269 h 2128345"/>
                <a:gd name="connsiteX88" fmla="*/ 3021724 w 3647207"/>
                <a:gd name="connsiteY88" fmla="*/ 1770994 h 2128345"/>
                <a:gd name="connsiteX89" fmla="*/ 3042745 w 3647207"/>
                <a:gd name="connsiteY89" fmla="*/ 1739462 h 2128345"/>
                <a:gd name="connsiteX90" fmla="*/ 3079531 w 3647207"/>
                <a:gd name="connsiteY90" fmla="*/ 1692166 h 2128345"/>
                <a:gd name="connsiteX91" fmla="*/ 3105807 w 3647207"/>
                <a:gd name="connsiteY91" fmla="*/ 1655380 h 2128345"/>
                <a:gd name="connsiteX92" fmla="*/ 3132083 w 3647207"/>
                <a:gd name="connsiteY92" fmla="*/ 1629104 h 2128345"/>
                <a:gd name="connsiteX93" fmla="*/ 3153103 w 3647207"/>
                <a:gd name="connsiteY93" fmla="*/ 1592318 h 2128345"/>
                <a:gd name="connsiteX94" fmla="*/ 3200400 w 3647207"/>
                <a:gd name="connsiteY94" fmla="*/ 1550276 h 2128345"/>
                <a:gd name="connsiteX95" fmla="*/ 3216166 w 3647207"/>
                <a:gd name="connsiteY95" fmla="*/ 1487214 h 2128345"/>
                <a:gd name="connsiteX96" fmla="*/ 3247697 w 3647207"/>
                <a:gd name="connsiteY96" fmla="*/ 1455683 h 2128345"/>
                <a:gd name="connsiteX97" fmla="*/ 3268717 w 3647207"/>
                <a:gd name="connsiteY97" fmla="*/ 1413642 h 2128345"/>
                <a:gd name="connsiteX98" fmla="*/ 3279228 w 3647207"/>
                <a:gd name="connsiteY98" fmla="*/ 1392621 h 2128345"/>
                <a:gd name="connsiteX99" fmla="*/ 3289738 w 3647207"/>
                <a:gd name="connsiteY99" fmla="*/ 1350580 h 2128345"/>
                <a:gd name="connsiteX100" fmla="*/ 3305503 w 3647207"/>
                <a:gd name="connsiteY100" fmla="*/ 1334814 h 2128345"/>
                <a:gd name="connsiteX101" fmla="*/ 3316014 w 3647207"/>
                <a:gd name="connsiteY101" fmla="*/ 1303283 h 2128345"/>
                <a:gd name="connsiteX102" fmla="*/ 3321269 w 3647207"/>
                <a:gd name="connsiteY102" fmla="*/ 1266497 h 2128345"/>
                <a:gd name="connsiteX103" fmla="*/ 3342290 w 3647207"/>
                <a:gd name="connsiteY103" fmla="*/ 1156138 h 2128345"/>
                <a:gd name="connsiteX104" fmla="*/ 3379076 w 3647207"/>
                <a:gd name="connsiteY104" fmla="*/ 1008994 h 2128345"/>
                <a:gd name="connsiteX105" fmla="*/ 3384331 w 3647207"/>
                <a:gd name="connsiteY105" fmla="*/ 966952 h 2128345"/>
                <a:gd name="connsiteX106" fmla="*/ 3405352 w 3647207"/>
                <a:gd name="connsiteY106" fmla="*/ 903890 h 2128345"/>
                <a:gd name="connsiteX107" fmla="*/ 3410607 w 3647207"/>
                <a:gd name="connsiteY107" fmla="*/ 877614 h 2128345"/>
                <a:gd name="connsiteX108" fmla="*/ 3421117 w 3647207"/>
                <a:gd name="connsiteY108" fmla="*/ 851338 h 2128345"/>
                <a:gd name="connsiteX109" fmla="*/ 3436883 w 3647207"/>
                <a:gd name="connsiteY109" fmla="*/ 730469 h 2128345"/>
                <a:gd name="connsiteX110" fmla="*/ 3447393 w 3647207"/>
                <a:gd name="connsiteY110" fmla="*/ 693683 h 2128345"/>
                <a:gd name="connsiteX111" fmla="*/ 3457903 w 3647207"/>
                <a:gd name="connsiteY111" fmla="*/ 662152 h 2128345"/>
                <a:gd name="connsiteX112" fmla="*/ 3463159 w 3647207"/>
                <a:gd name="connsiteY112" fmla="*/ 630621 h 2128345"/>
                <a:gd name="connsiteX113" fmla="*/ 3473669 w 3647207"/>
                <a:gd name="connsiteY113" fmla="*/ 604345 h 2128345"/>
                <a:gd name="connsiteX114" fmla="*/ 3484179 w 3647207"/>
                <a:gd name="connsiteY114" fmla="*/ 567559 h 2128345"/>
                <a:gd name="connsiteX115" fmla="*/ 3489435 w 3647207"/>
                <a:gd name="connsiteY115" fmla="*/ 546538 h 2128345"/>
                <a:gd name="connsiteX116" fmla="*/ 3499945 w 3647207"/>
                <a:gd name="connsiteY116" fmla="*/ 509752 h 2128345"/>
                <a:gd name="connsiteX117" fmla="*/ 3510455 w 3647207"/>
                <a:gd name="connsiteY117" fmla="*/ 467711 h 2128345"/>
                <a:gd name="connsiteX118" fmla="*/ 3526221 w 3647207"/>
                <a:gd name="connsiteY118" fmla="*/ 446690 h 2128345"/>
                <a:gd name="connsiteX119" fmla="*/ 3536731 w 3647207"/>
                <a:gd name="connsiteY119" fmla="*/ 409904 h 2128345"/>
                <a:gd name="connsiteX120" fmla="*/ 3541986 w 3647207"/>
                <a:gd name="connsiteY120" fmla="*/ 383628 h 2128345"/>
                <a:gd name="connsiteX121" fmla="*/ 3552497 w 3647207"/>
                <a:gd name="connsiteY121" fmla="*/ 373118 h 2128345"/>
                <a:gd name="connsiteX122" fmla="*/ 3568262 w 3647207"/>
                <a:gd name="connsiteY122" fmla="*/ 336331 h 2128345"/>
                <a:gd name="connsiteX123" fmla="*/ 3578772 w 3647207"/>
                <a:gd name="connsiteY123" fmla="*/ 310056 h 2128345"/>
                <a:gd name="connsiteX124" fmla="*/ 3589283 w 3647207"/>
                <a:gd name="connsiteY124" fmla="*/ 299545 h 2128345"/>
                <a:gd name="connsiteX125" fmla="*/ 3605048 w 3647207"/>
                <a:gd name="connsiteY125" fmla="*/ 262759 h 2128345"/>
                <a:gd name="connsiteX126" fmla="*/ 3620814 w 3647207"/>
                <a:gd name="connsiteY126" fmla="*/ 210207 h 2128345"/>
                <a:gd name="connsiteX127" fmla="*/ 3631324 w 3647207"/>
                <a:gd name="connsiteY127" fmla="*/ 189187 h 2128345"/>
                <a:gd name="connsiteX128" fmla="*/ 3647090 w 3647207"/>
                <a:gd name="connsiteY128" fmla="*/ 110359 h 212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647207" h="2128345">
                  <a:moveTo>
                    <a:pt x="0" y="0"/>
                  </a:moveTo>
                  <a:cubicBezTo>
                    <a:pt x="1752" y="185683"/>
                    <a:pt x="1879" y="371388"/>
                    <a:pt x="5255" y="557049"/>
                  </a:cubicBezTo>
                  <a:cubicBezTo>
                    <a:pt x="5386" y="564270"/>
                    <a:pt x="9093" y="570987"/>
                    <a:pt x="10510" y="578069"/>
                  </a:cubicBezTo>
                  <a:cubicBezTo>
                    <a:pt x="12139" y="586213"/>
                    <a:pt x="16445" y="619944"/>
                    <a:pt x="21021" y="630621"/>
                  </a:cubicBezTo>
                  <a:cubicBezTo>
                    <a:pt x="28736" y="648622"/>
                    <a:pt x="41917" y="664342"/>
                    <a:pt x="47297" y="683173"/>
                  </a:cubicBezTo>
                  <a:cubicBezTo>
                    <a:pt x="50800" y="695435"/>
                    <a:pt x="55421" y="707432"/>
                    <a:pt x="57807" y="719959"/>
                  </a:cubicBezTo>
                  <a:cubicBezTo>
                    <a:pt x="62442" y="744294"/>
                    <a:pt x="61511" y="769711"/>
                    <a:pt x="68317" y="793531"/>
                  </a:cubicBezTo>
                  <a:cubicBezTo>
                    <a:pt x="71821" y="805793"/>
                    <a:pt x="75735" y="817946"/>
                    <a:pt x="78828" y="830318"/>
                  </a:cubicBezTo>
                  <a:lnTo>
                    <a:pt x="89338" y="872359"/>
                  </a:lnTo>
                  <a:cubicBezTo>
                    <a:pt x="91090" y="882869"/>
                    <a:pt x="91789" y="893610"/>
                    <a:pt x="94593" y="903890"/>
                  </a:cubicBezTo>
                  <a:cubicBezTo>
                    <a:pt x="97075" y="912991"/>
                    <a:pt x="103464" y="920876"/>
                    <a:pt x="105103" y="930166"/>
                  </a:cubicBezTo>
                  <a:cubicBezTo>
                    <a:pt x="107678" y="944756"/>
                    <a:pt x="107901" y="1015816"/>
                    <a:pt x="120869" y="1035269"/>
                  </a:cubicBezTo>
                  <a:lnTo>
                    <a:pt x="131379" y="1051035"/>
                  </a:lnTo>
                  <a:cubicBezTo>
                    <a:pt x="133131" y="1070304"/>
                    <a:pt x="133272" y="1089788"/>
                    <a:pt x="136635" y="1108842"/>
                  </a:cubicBezTo>
                  <a:cubicBezTo>
                    <a:pt x="140569" y="1131136"/>
                    <a:pt x="151169" y="1145571"/>
                    <a:pt x="157655" y="1166649"/>
                  </a:cubicBezTo>
                  <a:cubicBezTo>
                    <a:pt x="161903" y="1180455"/>
                    <a:pt x="165333" y="1194525"/>
                    <a:pt x="168166" y="1208690"/>
                  </a:cubicBezTo>
                  <a:cubicBezTo>
                    <a:pt x="170165" y="1218685"/>
                    <a:pt x="173289" y="1239957"/>
                    <a:pt x="178676" y="1250731"/>
                  </a:cubicBezTo>
                  <a:cubicBezTo>
                    <a:pt x="181501" y="1256380"/>
                    <a:pt x="186361" y="1260848"/>
                    <a:pt x="189186" y="1266497"/>
                  </a:cubicBezTo>
                  <a:cubicBezTo>
                    <a:pt x="191663" y="1271451"/>
                    <a:pt x="192919" y="1276936"/>
                    <a:pt x="194441" y="1282262"/>
                  </a:cubicBezTo>
                  <a:cubicBezTo>
                    <a:pt x="199469" y="1299859"/>
                    <a:pt x="201885" y="1318169"/>
                    <a:pt x="210207" y="1334814"/>
                  </a:cubicBezTo>
                  <a:cubicBezTo>
                    <a:pt x="214124" y="1342648"/>
                    <a:pt x="220717" y="1348828"/>
                    <a:pt x="225972" y="1355835"/>
                  </a:cubicBezTo>
                  <a:cubicBezTo>
                    <a:pt x="228598" y="1368963"/>
                    <a:pt x="232642" y="1397472"/>
                    <a:pt x="241738" y="1408387"/>
                  </a:cubicBezTo>
                  <a:cubicBezTo>
                    <a:pt x="245284" y="1412642"/>
                    <a:pt x="252248" y="1411890"/>
                    <a:pt x="257503" y="1413642"/>
                  </a:cubicBezTo>
                  <a:cubicBezTo>
                    <a:pt x="271629" y="1456011"/>
                    <a:pt x="251525" y="1403542"/>
                    <a:pt x="310055" y="1476704"/>
                  </a:cubicBezTo>
                  <a:cubicBezTo>
                    <a:pt x="335021" y="1507912"/>
                    <a:pt x="324854" y="1493647"/>
                    <a:pt x="341586" y="1518745"/>
                  </a:cubicBezTo>
                  <a:cubicBezTo>
                    <a:pt x="343338" y="1524000"/>
                    <a:pt x="343991" y="1529761"/>
                    <a:pt x="346841" y="1534511"/>
                  </a:cubicBezTo>
                  <a:cubicBezTo>
                    <a:pt x="349390" y="1538760"/>
                    <a:pt x="354180" y="1541215"/>
                    <a:pt x="357352" y="1545021"/>
                  </a:cubicBezTo>
                  <a:cubicBezTo>
                    <a:pt x="362959" y="1551750"/>
                    <a:pt x="367862" y="1559035"/>
                    <a:pt x="373117" y="1566042"/>
                  </a:cubicBezTo>
                  <a:cubicBezTo>
                    <a:pt x="376621" y="1580056"/>
                    <a:pt x="378443" y="1594601"/>
                    <a:pt x="383628" y="1608083"/>
                  </a:cubicBezTo>
                  <a:cubicBezTo>
                    <a:pt x="387295" y="1617616"/>
                    <a:pt x="394825" y="1625223"/>
                    <a:pt x="399393" y="1634359"/>
                  </a:cubicBezTo>
                  <a:cubicBezTo>
                    <a:pt x="405359" y="1646291"/>
                    <a:pt x="409639" y="1659000"/>
                    <a:pt x="415159" y="1671145"/>
                  </a:cubicBezTo>
                  <a:cubicBezTo>
                    <a:pt x="418401" y="1678277"/>
                    <a:pt x="422918" y="1684831"/>
                    <a:pt x="425669" y="1692166"/>
                  </a:cubicBezTo>
                  <a:cubicBezTo>
                    <a:pt x="428205" y="1698929"/>
                    <a:pt x="425817" y="1708080"/>
                    <a:pt x="430924" y="1713187"/>
                  </a:cubicBezTo>
                  <a:cubicBezTo>
                    <a:pt x="436031" y="1718294"/>
                    <a:pt x="444938" y="1716690"/>
                    <a:pt x="451945" y="1718442"/>
                  </a:cubicBezTo>
                  <a:cubicBezTo>
                    <a:pt x="457200" y="1727201"/>
                    <a:pt x="461581" y="1736547"/>
                    <a:pt x="467710" y="1744718"/>
                  </a:cubicBezTo>
                  <a:cubicBezTo>
                    <a:pt x="474019" y="1753131"/>
                    <a:pt x="495975" y="1771988"/>
                    <a:pt x="504497" y="1776249"/>
                  </a:cubicBezTo>
                  <a:cubicBezTo>
                    <a:pt x="514406" y="1781204"/>
                    <a:pt x="525845" y="1782395"/>
                    <a:pt x="536028" y="1786759"/>
                  </a:cubicBezTo>
                  <a:cubicBezTo>
                    <a:pt x="548290" y="1792014"/>
                    <a:pt x="560882" y="1796559"/>
                    <a:pt x="572814" y="1802525"/>
                  </a:cubicBezTo>
                  <a:cubicBezTo>
                    <a:pt x="581950" y="1807093"/>
                    <a:pt x="589491" y="1814799"/>
                    <a:pt x="599090" y="1818290"/>
                  </a:cubicBezTo>
                  <a:cubicBezTo>
                    <a:pt x="609104" y="1821931"/>
                    <a:pt x="620138" y="1821639"/>
                    <a:pt x="630621" y="1823545"/>
                  </a:cubicBezTo>
                  <a:cubicBezTo>
                    <a:pt x="639409" y="1825143"/>
                    <a:pt x="648138" y="1827048"/>
                    <a:pt x="656897" y="1828800"/>
                  </a:cubicBezTo>
                  <a:cubicBezTo>
                    <a:pt x="662152" y="1834055"/>
                    <a:pt x="666953" y="1839808"/>
                    <a:pt x="672662" y="1844566"/>
                  </a:cubicBezTo>
                  <a:cubicBezTo>
                    <a:pt x="677514" y="1848609"/>
                    <a:pt x="683962" y="1850610"/>
                    <a:pt x="688428" y="1855076"/>
                  </a:cubicBezTo>
                  <a:cubicBezTo>
                    <a:pt x="694621" y="1861269"/>
                    <a:pt x="698000" y="1869904"/>
                    <a:pt x="704193" y="1876097"/>
                  </a:cubicBezTo>
                  <a:cubicBezTo>
                    <a:pt x="708659" y="1880563"/>
                    <a:pt x="715206" y="1882448"/>
                    <a:pt x="719959" y="1886607"/>
                  </a:cubicBezTo>
                  <a:cubicBezTo>
                    <a:pt x="729281" y="1894764"/>
                    <a:pt x="737476" y="1904124"/>
                    <a:pt x="746235" y="1912883"/>
                  </a:cubicBezTo>
                  <a:cubicBezTo>
                    <a:pt x="754696" y="1921344"/>
                    <a:pt x="767350" y="1934993"/>
                    <a:pt x="777766" y="1939159"/>
                  </a:cubicBezTo>
                  <a:cubicBezTo>
                    <a:pt x="787659" y="1943116"/>
                    <a:pt x="798787" y="1942662"/>
                    <a:pt x="809297" y="1944414"/>
                  </a:cubicBezTo>
                  <a:cubicBezTo>
                    <a:pt x="816304" y="1947918"/>
                    <a:pt x="823117" y="1951839"/>
                    <a:pt x="830317" y="1954925"/>
                  </a:cubicBezTo>
                  <a:cubicBezTo>
                    <a:pt x="835409" y="1957107"/>
                    <a:pt x="841128" y="1957703"/>
                    <a:pt x="846083" y="1960180"/>
                  </a:cubicBezTo>
                  <a:cubicBezTo>
                    <a:pt x="851732" y="1963004"/>
                    <a:pt x="856043" y="1968202"/>
                    <a:pt x="861848" y="1970690"/>
                  </a:cubicBezTo>
                  <a:cubicBezTo>
                    <a:pt x="868487" y="1973535"/>
                    <a:pt x="875818" y="1974378"/>
                    <a:pt x="882869" y="1975945"/>
                  </a:cubicBezTo>
                  <a:cubicBezTo>
                    <a:pt x="907353" y="1981386"/>
                    <a:pt x="932186" y="1985328"/>
                    <a:pt x="956441" y="1991711"/>
                  </a:cubicBezTo>
                  <a:cubicBezTo>
                    <a:pt x="965564" y="1994112"/>
                    <a:pt x="973667" y="1999559"/>
                    <a:pt x="982717" y="2002221"/>
                  </a:cubicBezTo>
                  <a:cubicBezTo>
                    <a:pt x="1003504" y="2008335"/>
                    <a:pt x="1025223" y="2011135"/>
                    <a:pt x="1045779" y="2017987"/>
                  </a:cubicBezTo>
                  <a:lnTo>
                    <a:pt x="1077310" y="2028497"/>
                  </a:lnTo>
                  <a:cubicBezTo>
                    <a:pt x="1080814" y="2032000"/>
                    <a:pt x="1083267" y="2037055"/>
                    <a:pt x="1087821" y="2039007"/>
                  </a:cubicBezTo>
                  <a:cubicBezTo>
                    <a:pt x="1096031" y="2042525"/>
                    <a:pt x="1105226" y="2043218"/>
                    <a:pt x="1114097" y="2044262"/>
                  </a:cubicBezTo>
                  <a:cubicBezTo>
                    <a:pt x="1135046" y="2046727"/>
                    <a:pt x="1156138" y="2047766"/>
                    <a:pt x="1177159" y="2049518"/>
                  </a:cubicBezTo>
                  <a:cubicBezTo>
                    <a:pt x="1214290" y="2056944"/>
                    <a:pt x="1218582" y="2058096"/>
                    <a:pt x="1266497" y="2065283"/>
                  </a:cubicBezTo>
                  <a:cubicBezTo>
                    <a:pt x="1280463" y="2067378"/>
                    <a:pt x="1294447" y="2069599"/>
                    <a:pt x="1308538" y="2070538"/>
                  </a:cubicBezTo>
                  <a:cubicBezTo>
                    <a:pt x="1347030" y="2073104"/>
                    <a:pt x="1385614" y="2074042"/>
                    <a:pt x="1424152" y="2075794"/>
                  </a:cubicBezTo>
                  <a:cubicBezTo>
                    <a:pt x="1438166" y="2077546"/>
                    <a:pt x="1452432" y="2077873"/>
                    <a:pt x="1466193" y="2081049"/>
                  </a:cubicBezTo>
                  <a:cubicBezTo>
                    <a:pt x="1475385" y="2083170"/>
                    <a:pt x="1483140" y="2090160"/>
                    <a:pt x="1492469" y="2091559"/>
                  </a:cubicBezTo>
                  <a:cubicBezTo>
                    <a:pt x="1518512" y="2095465"/>
                    <a:pt x="1544989" y="2095645"/>
                    <a:pt x="1571297" y="2096814"/>
                  </a:cubicBezTo>
                  <a:cubicBezTo>
                    <a:pt x="1623826" y="2099149"/>
                    <a:pt x="1676412" y="2100008"/>
                    <a:pt x="1728952" y="2102069"/>
                  </a:cubicBezTo>
                  <a:lnTo>
                    <a:pt x="1839310" y="2107325"/>
                  </a:lnTo>
                  <a:cubicBezTo>
                    <a:pt x="1865586" y="2110828"/>
                    <a:pt x="1891770" y="2115107"/>
                    <a:pt x="1918138" y="2117835"/>
                  </a:cubicBezTo>
                  <a:cubicBezTo>
                    <a:pt x="2008253" y="2127157"/>
                    <a:pt x="1965903" y="2114488"/>
                    <a:pt x="2007476" y="2128345"/>
                  </a:cubicBezTo>
                  <a:cubicBezTo>
                    <a:pt x="2137615" y="2116515"/>
                    <a:pt x="1978901" y="2128345"/>
                    <a:pt x="2186152" y="2128345"/>
                  </a:cubicBezTo>
                  <a:cubicBezTo>
                    <a:pt x="2212486" y="2128345"/>
                    <a:pt x="2238723" y="2125110"/>
                    <a:pt x="2264979" y="2123090"/>
                  </a:cubicBezTo>
                  <a:cubicBezTo>
                    <a:pt x="2418301" y="2111296"/>
                    <a:pt x="2244134" y="2124074"/>
                    <a:pt x="2364828" y="2112580"/>
                  </a:cubicBezTo>
                  <a:cubicBezTo>
                    <a:pt x="2387565" y="2110415"/>
                    <a:pt x="2410373" y="2109077"/>
                    <a:pt x="2433145" y="2107325"/>
                  </a:cubicBezTo>
                  <a:lnTo>
                    <a:pt x="2501462" y="2091559"/>
                  </a:lnTo>
                  <a:cubicBezTo>
                    <a:pt x="2510181" y="2089621"/>
                    <a:pt x="2519073" y="2088470"/>
                    <a:pt x="2527738" y="2086304"/>
                  </a:cubicBezTo>
                  <a:cubicBezTo>
                    <a:pt x="2540235" y="2083180"/>
                    <a:pt x="2559166" y="2074397"/>
                    <a:pt x="2569779" y="2070538"/>
                  </a:cubicBezTo>
                  <a:cubicBezTo>
                    <a:pt x="2580191" y="2066752"/>
                    <a:pt x="2591401" y="2064982"/>
                    <a:pt x="2601310" y="2060028"/>
                  </a:cubicBezTo>
                  <a:cubicBezTo>
                    <a:pt x="2608317" y="2056525"/>
                    <a:pt x="2615454" y="2053269"/>
                    <a:pt x="2622331" y="2049518"/>
                  </a:cubicBezTo>
                  <a:cubicBezTo>
                    <a:pt x="2634729" y="2042755"/>
                    <a:pt x="2646485" y="2034813"/>
                    <a:pt x="2659117" y="2028497"/>
                  </a:cubicBezTo>
                  <a:cubicBezTo>
                    <a:pt x="2671677" y="2022217"/>
                    <a:pt x="2687519" y="2017278"/>
                    <a:pt x="2701159" y="2012731"/>
                  </a:cubicBezTo>
                  <a:cubicBezTo>
                    <a:pt x="2706187" y="2005188"/>
                    <a:pt x="2722220" y="1980509"/>
                    <a:pt x="2727435" y="1975945"/>
                  </a:cubicBezTo>
                  <a:cubicBezTo>
                    <a:pt x="2735122" y="1969219"/>
                    <a:pt x="2744952" y="1965435"/>
                    <a:pt x="2753710" y="1960180"/>
                  </a:cubicBezTo>
                  <a:cubicBezTo>
                    <a:pt x="2755462" y="1954925"/>
                    <a:pt x="2754760" y="1948019"/>
                    <a:pt x="2758966" y="1944414"/>
                  </a:cubicBezTo>
                  <a:cubicBezTo>
                    <a:pt x="2770574" y="1934464"/>
                    <a:pt x="2791076" y="1928456"/>
                    <a:pt x="2806262" y="1923394"/>
                  </a:cubicBezTo>
                  <a:cubicBezTo>
                    <a:pt x="2822028" y="1911132"/>
                    <a:pt x="2834611" y="1892923"/>
                    <a:pt x="2853559" y="1886607"/>
                  </a:cubicBezTo>
                  <a:cubicBezTo>
                    <a:pt x="2881096" y="1877428"/>
                    <a:pt x="2881861" y="1878249"/>
                    <a:pt x="2916621" y="1855076"/>
                  </a:cubicBezTo>
                  <a:cubicBezTo>
                    <a:pt x="2938484" y="1840501"/>
                    <a:pt x="2957821" y="1822356"/>
                    <a:pt x="2979683" y="1807780"/>
                  </a:cubicBezTo>
                  <a:lnTo>
                    <a:pt x="2995448" y="1797269"/>
                  </a:lnTo>
                  <a:cubicBezTo>
                    <a:pt x="3037505" y="1734190"/>
                    <a:pt x="2972663" y="1827065"/>
                    <a:pt x="3021724" y="1770994"/>
                  </a:cubicBezTo>
                  <a:cubicBezTo>
                    <a:pt x="3030042" y="1761487"/>
                    <a:pt x="3035275" y="1749649"/>
                    <a:pt x="3042745" y="1739462"/>
                  </a:cubicBezTo>
                  <a:cubicBezTo>
                    <a:pt x="3054556" y="1723356"/>
                    <a:pt x="3079531" y="1692166"/>
                    <a:pt x="3079531" y="1692166"/>
                  </a:cubicBezTo>
                  <a:cubicBezTo>
                    <a:pt x="3091405" y="1656543"/>
                    <a:pt x="3074635" y="1699021"/>
                    <a:pt x="3105807" y="1655380"/>
                  </a:cubicBezTo>
                  <a:cubicBezTo>
                    <a:pt x="3127287" y="1625308"/>
                    <a:pt x="3086665" y="1651812"/>
                    <a:pt x="3132083" y="1629104"/>
                  </a:cubicBezTo>
                  <a:cubicBezTo>
                    <a:pt x="3137521" y="1618228"/>
                    <a:pt x="3144614" y="1601868"/>
                    <a:pt x="3153103" y="1592318"/>
                  </a:cubicBezTo>
                  <a:cubicBezTo>
                    <a:pt x="3179281" y="1562868"/>
                    <a:pt x="3176440" y="1566251"/>
                    <a:pt x="3200400" y="1550276"/>
                  </a:cubicBezTo>
                  <a:cubicBezTo>
                    <a:pt x="3205655" y="1529255"/>
                    <a:pt x="3200845" y="1502535"/>
                    <a:pt x="3216166" y="1487214"/>
                  </a:cubicBezTo>
                  <a:cubicBezTo>
                    <a:pt x="3226676" y="1476704"/>
                    <a:pt x="3238285" y="1467187"/>
                    <a:pt x="3247697" y="1455683"/>
                  </a:cubicBezTo>
                  <a:cubicBezTo>
                    <a:pt x="3268254" y="1430557"/>
                    <a:pt x="3259179" y="1435897"/>
                    <a:pt x="3268717" y="1413642"/>
                  </a:cubicBezTo>
                  <a:cubicBezTo>
                    <a:pt x="3271803" y="1406441"/>
                    <a:pt x="3275724" y="1399628"/>
                    <a:pt x="3279228" y="1392621"/>
                  </a:cubicBezTo>
                  <a:cubicBezTo>
                    <a:pt x="3282731" y="1378607"/>
                    <a:pt x="3283761" y="1363730"/>
                    <a:pt x="3289738" y="1350580"/>
                  </a:cubicBezTo>
                  <a:cubicBezTo>
                    <a:pt x="3292813" y="1343814"/>
                    <a:pt x="3301894" y="1341311"/>
                    <a:pt x="3305503" y="1334814"/>
                  </a:cubicBezTo>
                  <a:cubicBezTo>
                    <a:pt x="3310883" y="1325129"/>
                    <a:pt x="3316014" y="1303283"/>
                    <a:pt x="3316014" y="1303283"/>
                  </a:cubicBezTo>
                  <a:cubicBezTo>
                    <a:pt x="3317766" y="1291021"/>
                    <a:pt x="3319092" y="1278691"/>
                    <a:pt x="3321269" y="1266497"/>
                  </a:cubicBezTo>
                  <a:cubicBezTo>
                    <a:pt x="3327852" y="1229632"/>
                    <a:pt x="3333616" y="1192567"/>
                    <a:pt x="3342290" y="1156138"/>
                  </a:cubicBezTo>
                  <a:cubicBezTo>
                    <a:pt x="3371520" y="1033374"/>
                    <a:pt x="3358178" y="1082139"/>
                    <a:pt x="3379076" y="1008994"/>
                  </a:cubicBezTo>
                  <a:cubicBezTo>
                    <a:pt x="3380828" y="994980"/>
                    <a:pt x="3381561" y="980801"/>
                    <a:pt x="3384331" y="966952"/>
                  </a:cubicBezTo>
                  <a:cubicBezTo>
                    <a:pt x="3389572" y="940745"/>
                    <a:pt x="3395919" y="927471"/>
                    <a:pt x="3405352" y="903890"/>
                  </a:cubicBezTo>
                  <a:cubicBezTo>
                    <a:pt x="3407104" y="895131"/>
                    <a:pt x="3408040" y="886169"/>
                    <a:pt x="3410607" y="877614"/>
                  </a:cubicBezTo>
                  <a:cubicBezTo>
                    <a:pt x="3413318" y="868578"/>
                    <a:pt x="3419501" y="860632"/>
                    <a:pt x="3421117" y="851338"/>
                  </a:cubicBezTo>
                  <a:cubicBezTo>
                    <a:pt x="3430669" y="796414"/>
                    <a:pt x="3425954" y="774186"/>
                    <a:pt x="3436883" y="730469"/>
                  </a:cubicBezTo>
                  <a:cubicBezTo>
                    <a:pt x="3439976" y="718097"/>
                    <a:pt x="3443643" y="705872"/>
                    <a:pt x="3447393" y="693683"/>
                  </a:cubicBezTo>
                  <a:cubicBezTo>
                    <a:pt x="3450651" y="683094"/>
                    <a:pt x="3455216" y="672900"/>
                    <a:pt x="3457903" y="662152"/>
                  </a:cubicBezTo>
                  <a:cubicBezTo>
                    <a:pt x="3460487" y="651815"/>
                    <a:pt x="3460355" y="640901"/>
                    <a:pt x="3463159" y="630621"/>
                  </a:cubicBezTo>
                  <a:cubicBezTo>
                    <a:pt x="3465641" y="621520"/>
                    <a:pt x="3470686" y="613294"/>
                    <a:pt x="3473669" y="604345"/>
                  </a:cubicBezTo>
                  <a:cubicBezTo>
                    <a:pt x="3477702" y="592247"/>
                    <a:pt x="3480823" y="579862"/>
                    <a:pt x="3484179" y="567559"/>
                  </a:cubicBezTo>
                  <a:cubicBezTo>
                    <a:pt x="3486079" y="560591"/>
                    <a:pt x="3487535" y="553506"/>
                    <a:pt x="3489435" y="546538"/>
                  </a:cubicBezTo>
                  <a:cubicBezTo>
                    <a:pt x="3492791" y="534235"/>
                    <a:pt x="3496659" y="522074"/>
                    <a:pt x="3499945" y="509752"/>
                  </a:cubicBezTo>
                  <a:cubicBezTo>
                    <a:pt x="3503667" y="495795"/>
                    <a:pt x="3504899" y="481045"/>
                    <a:pt x="3510455" y="467711"/>
                  </a:cubicBezTo>
                  <a:cubicBezTo>
                    <a:pt x="3513824" y="459626"/>
                    <a:pt x="3520966" y="453697"/>
                    <a:pt x="3526221" y="446690"/>
                  </a:cubicBezTo>
                  <a:cubicBezTo>
                    <a:pt x="3529724" y="434428"/>
                    <a:pt x="3533638" y="422276"/>
                    <a:pt x="3536731" y="409904"/>
                  </a:cubicBezTo>
                  <a:cubicBezTo>
                    <a:pt x="3538897" y="401239"/>
                    <a:pt x="3538467" y="391838"/>
                    <a:pt x="3541986" y="383628"/>
                  </a:cubicBezTo>
                  <a:cubicBezTo>
                    <a:pt x="3543938" y="379074"/>
                    <a:pt x="3548993" y="376621"/>
                    <a:pt x="3552497" y="373118"/>
                  </a:cubicBezTo>
                  <a:cubicBezTo>
                    <a:pt x="3563433" y="329372"/>
                    <a:pt x="3550117" y="372621"/>
                    <a:pt x="3568262" y="336331"/>
                  </a:cubicBezTo>
                  <a:cubicBezTo>
                    <a:pt x="3572480" y="327894"/>
                    <a:pt x="3574092" y="318246"/>
                    <a:pt x="3578772" y="310056"/>
                  </a:cubicBezTo>
                  <a:cubicBezTo>
                    <a:pt x="3581230" y="305754"/>
                    <a:pt x="3586534" y="303668"/>
                    <a:pt x="3589283" y="299545"/>
                  </a:cubicBezTo>
                  <a:cubicBezTo>
                    <a:pt x="3596999" y="287972"/>
                    <a:pt x="3601044" y="275773"/>
                    <a:pt x="3605048" y="262759"/>
                  </a:cubicBezTo>
                  <a:cubicBezTo>
                    <a:pt x="3610426" y="245279"/>
                    <a:pt x="3614663" y="227430"/>
                    <a:pt x="3620814" y="210207"/>
                  </a:cubicBezTo>
                  <a:cubicBezTo>
                    <a:pt x="3623449" y="202830"/>
                    <a:pt x="3628689" y="196564"/>
                    <a:pt x="3631324" y="189187"/>
                  </a:cubicBezTo>
                  <a:cubicBezTo>
                    <a:pt x="3649607" y="137996"/>
                    <a:pt x="3647090" y="150254"/>
                    <a:pt x="3647090" y="110359"/>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89CA6AE-4122-4932-8B72-AE191AA0F9DA}"/>
                </a:ext>
              </a:extLst>
            </p:cNvPr>
            <p:cNvSpPr/>
            <p:nvPr/>
          </p:nvSpPr>
          <p:spPr>
            <a:xfrm>
              <a:off x="2004023" y="1316720"/>
              <a:ext cx="2870600" cy="1428657"/>
            </a:xfrm>
            <a:custGeom>
              <a:avLst/>
              <a:gdLst>
                <a:gd name="connsiteX0" fmla="*/ 0 w 3647207"/>
                <a:gd name="connsiteY0" fmla="*/ 0 h 2128345"/>
                <a:gd name="connsiteX1" fmla="*/ 5255 w 3647207"/>
                <a:gd name="connsiteY1" fmla="*/ 557049 h 2128345"/>
                <a:gd name="connsiteX2" fmla="*/ 10510 w 3647207"/>
                <a:gd name="connsiteY2" fmla="*/ 578069 h 2128345"/>
                <a:gd name="connsiteX3" fmla="*/ 21021 w 3647207"/>
                <a:gd name="connsiteY3" fmla="*/ 630621 h 2128345"/>
                <a:gd name="connsiteX4" fmla="*/ 47297 w 3647207"/>
                <a:gd name="connsiteY4" fmla="*/ 683173 h 2128345"/>
                <a:gd name="connsiteX5" fmla="*/ 57807 w 3647207"/>
                <a:gd name="connsiteY5" fmla="*/ 719959 h 2128345"/>
                <a:gd name="connsiteX6" fmla="*/ 68317 w 3647207"/>
                <a:gd name="connsiteY6" fmla="*/ 793531 h 2128345"/>
                <a:gd name="connsiteX7" fmla="*/ 78828 w 3647207"/>
                <a:gd name="connsiteY7" fmla="*/ 830318 h 2128345"/>
                <a:gd name="connsiteX8" fmla="*/ 89338 w 3647207"/>
                <a:gd name="connsiteY8" fmla="*/ 872359 h 2128345"/>
                <a:gd name="connsiteX9" fmla="*/ 94593 w 3647207"/>
                <a:gd name="connsiteY9" fmla="*/ 903890 h 2128345"/>
                <a:gd name="connsiteX10" fmla="*/ 105103 w 3647207"/>
                <a:gd name="connsiteY10" fmla="*/ 930166 h 2128345"/>
                <a:gd name="connsiteX11" fmla="*/ 120869 w 3647207"/>
                <a:gd name="connsiteY11" fmla="*/ 1035269 h 2128345"/>
                <a:gd name="connsiteX12" fmla="*/ 131379 w 3647207"/>
                <a:gd name="connsiteY12" fmla="*/ 1051035 h 2128345"/>
                <a:gd name="connsiteX13" fmla="*/ 136635 w 3647207"/>
                <a:gd name="connsiteY13" fmla="*/ 1108842 h 2128345"/>
                <a:gd name="connsiteX14" fmla="*/ 157655 w 3647207"/>
                <a:gd name="connsiteY14" fmla="*/ 1166649 h 2128345"/>
                <a:gd name="connsiteX15" fmla="*/ 168166 w 3647207"/>
                <a:gd name="connsiteY15" fmla="*/ 1208690 h 2128345"/>
                <a:gd name="connsiteX16" fmla="*/ 178676 w 3647207"/>
                <a:gd name="connsiteY16" fmla="*/ 1250731 h 2128345"/>
                <a:gd name="connsiteX17" fmla="*/ 189186 w 3647207"/>
                <a:gd name="connsiteY17" fmla="*/ 1266497 h 2128345"/>
                <a:gd name="connsiteX18" fmla="*/ 194441 w 3647207"/>
                <a:gd name="connsiteY18" fmla="*/ 1282262 h 2128345"/>
                <a:gd name="connsiteX19" fmla="*/ 210207 w 3647207"/>
                <a:gd name="connsiteY19" fmla="*/ 1334814 h 2128345"/>
                <a:gd name="connsiteX20" fmla="*/ 225972 w 3647207"/>
                <a:gd name="connsiteY20" fmla="*/ 1355835 h 2128345"/>
                <a:gd name="connsiteX21" fmla="*/ 241738 w 3647207"/>
                <a:gd name="connsiteY21" fmla="*/ 1408387 h 2128345"/>
                <a:gd name="connsiteX22" fmla="*/ 257503 w 3647207"/>
                <a:gd name="connsiteY22" fmla="*/ 1413642 h 2128345"/>
                <a:gd name="connsiteX23" fmla="*/ 310055 w 3647207"/>
                <a:gd name="connsiteY23" fmla="*/ 1476704 h 2128345"/>
                <a:gd name="connsiteX24" fmla="*/ 341586 w 3647207"/>
                <a:gd name="connsiteY24" fmla="*/ 1518745 h 2128345"/>
                <a:gd name="connsiteX25" fmla="*/ 346841 w 3647207"/>
                <a:gd name="connsiteY25" fmla="*/ 1534511 h 2128345"/>
                <a:gd name="connsiteX26" fmla="*/ 357352 w 3647207"/>
                <a:gd name="connsiteY26" fmla="*/ 1545021 h 2128345"/>
                <a:gd name="connsiteX27" fmla="*/ 373117 w 3647207"/>
                <a:gd name="connsiteY27" fmla="*/ 1566042 h 2128345"/>
                <a:gd name="connsiteX28" fmla="*/ 383628 w 3647207"/>
                <a:gd name="connsiteY28" fmla="*/ 1608083 h 2128345"/>
                <a:gd name="connsiteX29" fmla="*/ 399393 w 3647207"/>
                <a:gd name="connsiteY29" fmla="*/ 1634359 h 2128345"/>
                <a:gd name="connsiteX30" fmla="*/ 415159 w 3647207"/>
                <a:gd name="connsiteY30" fmla="*/ 1671145 h 2128345"/>
                <a:gd name="connsiteX31" fmla="*/ 425669 w 3647207"/>
                <a:gd name="connsiteY31" fmla="*/ 1692166 h 2128345"/>
                <a:gd name="connsiteX32" fmla="*/ 430924 w 3647207"/>
                <a:gd name="connsiteY32" fmla="*/ 1713187 h 2128345"/>
                <a:gd name="connsiteX33" fmla="*/ 451945 w 3647207"/>
                <a:gd name="connsiteY33" fmla="*/ 1718442 h 2128345"/>
                <a:gd name="connsiteX34" fmla="*/ 467710 w 3647207"/>
                <a:gd name="connsiteY34" fmla="*/ 1744718 h 2128345"/>
                <a:gd name="connsiteX35" fmla="*/ 504497 w 3647207"/>
                <a:gd name="connsiteY35" fmla="*/ 1776249 h 2128345"/>
                <a:gd name="connsiteX36" fmla="*/ 536028 w 3647207"/>
                <a:gd name="connsiteY36" fmla="*/ 1786759 h 2128345"/>
                <a:gd name="connsiteX37" fmla="*/ 572814 w 3647207"/>
                <a:gd name="connsiteY37" fmla="*/ 1802525 h 2128345"/>
                <a:gd name="connsiteX38" fmla="*/ 599090 w 3647207"/>
                <a:gd name="connsiteY38" fmla="*/ 1818290 h 2128345"/>
                <a:gd name="connsiteX39" fmla="*/ 630621 w 3647207"/>
                <a:gd name="connsiteY39" fmla="*/ 1823545 h 2128345"/>
                <a:gd name="connsiteX40" fmla="*/ 656897 w 3647207"/>
                <a:gd name="connsiteY40" fmla="*/ 1828800 h 2128345"/>
                <a:gd name="connsiteX41" fmla="*/ 672662 w 3647207"/>
                <a:gd name="connsiteY41" fmla="*/ 1844566 h 2128345"/>
                <a:gd name="connsiteX42" fmla="*/ 688428 w 3647207"/>
                <a:gd name="connsiteY42" fmla="*/ 1855076 h 2128345"/>
                <a:gd name="connsiteX43" fmla="*/ 704193 w 3647207"/>
                <a:gd name="connsiteY43" fmla="*/ 1876097 h 2128345"/>
                <a:gd name="connsiteX44" fmla="*/ 719959 w 3647207"/>
                <a:gd name="connsiteY44" fmla="*/ 1886607 h 2128345"/>
                <a:gd name="connsiteX45" fmla="*/ 746235 w 3647207"/>
                <a:gd name="connsiteY45" fmla="*/ 1912883 h 2128345"/>
                <a:gd name="connsiteX46" fmla="*/ 777766 w 3647207"/>
                <a:gd name="connsiteY46" fmla="*/ 1939159 h 2128345"/>
                <a:gd name="connsiteX47" fmla="*/ 809297 w 3647207"/>
                <a:gd name="connsiteY47" fmla="*/ 1944414 h 2128345"/>
                <a:gd name="connsiteX48" fmla="*/ 830317 w 3647207"/>
                <a:gd name="connsiteY48" fmla="*/ 1954925 h 2128345"/>
                <a:gd name="connsiteX49" fmla="*/ 846083 w 3647207"/>
                <a:gd name="connsiteY49" fmla="*/ 1960180 h 2128345"/>
                <a:gd name="connsiteX50" fmla="*/ 861848 w 3647207"/>
                <a:gd name="connsiteY50" fmla="*/ 1970690 h 2128345"/>
                <a:gd name="connsiteX51" fmla="*/ 882869 w 3647207"/>
                <a:gd name="connsiteY51" fmla="*/ 1975945 h 2128345"/>
                <a:gd name="connsiteX52" fmla="*/ 956441 w 3647207"/>
                <a:gd name="connsiteY52" fmla="*/ 1991711 h 2128345"/>
                <a:gd name="connsiteX53" fmla="*/ 982717 w 3647207"/>
                <a:gd name="connsiteY53" fmla="*/ 2002221 h 2128345"/>
                <a:gd name="connsiteX54" fmla="*/ 1045779 w 3647207"/>
                <a:gd name="connsiteY54" fmla="*/ 2017987 h 2128345"/>
                <a:gd name="connsiteX55" fmla="*/ 1077310 w 3647207"/>
                <a:gd name="connsiteY55" fmla="*/ 2028497 h 2128345"/>
                <a:gd name="connsiteX56" fmla="*/ 1087821 w 3647207"/>
                <a:gd name="connsiteY56" fmla="*/ 2039007 h 2128345"/>
                <a:gd name="connsiteX57" fmla="*/ 1114097 w 3647207"/>
                <a:gd name="connsiteY57" fmla="*/ 2044262 h 2128345"/>
                <a:gd name="connsiteX58" fmla="*/ 1177159 w 3647207"/>
                <a:gd name="connsiteY58" fmla="*/ 2049518 h 2128345"/>
                <a:gd name="connsiteX59" fmla="*/ 1266497 w 3647207"/>
                <a:gd name="connsiteY59" fmla="*/ 2065283 h 2128345"/>
                <a:gd name="connsiteX60" fmla="*/ 1308538 w 3647207"/>
                <a:gd name="connsiteY60" fmla="*/ 2070538 h 2128345"/>
                <a:gd name="connsiteX61" fmla="*/ 1424152 w 3647207"/>
                <a:gd name="connsiteY61" fmla="*/ 2075794 h 2128345"/>
                <a:gd name="connsiteX62" fmla="*/ 1466193 w 3647207"/>
                <a:gd name="connsiteY62" fmla="*/ 2081049 h 2128345"/>
                <a:gd name="connsiteX63" fmla="*/ 1492469 w 3647207"/>
                <a:gd name="connsiteY63" fmla="*/ 2091559 h 2128345"/>
                <a:gd name="connsiteX64" fmla="*/ 1571297 w 3647207"/>
                <a:gd name="connsiteY64" fmla="*/ 2096814 h 2128345"/>
                <a:gd name="connsiteX65" fmla="*/ 1728952 w 3647207"/>
                <a:gd name="connsiteY65" fmla="*/ 2102069 h 2128345"/>
                <a:gd name="connsiteX66" fmla="*/ 1839310 w 3647207"/>
                <a:gd name="connsiteY66" fmla="*/ 2107325 h 2128345"/>
                <a:gd name="connsiteX67" fmla="*/ 1918138 w 3647207"/>
                <a:gd name="connsiteY67" fmla="*/ 2117835 h 2128345"/>
                <a:gd name="connsiteX68" fmla="*/ 2007476 w 3647207"/>
                <a:gd name="connsiteY68" fmla="*/ 2128345 h 2128345"/>
                <a:gd name="connsiteX69" fmla="*/ 2186152 w 3647207"/>
                <a:gd name="connsiteY69" fmla="*/ 2128345 h 2128345"/>
                <a:gd name="connsiteX70" fmla="*/ 2264979 w 3647207"/>
                <a:gd name="connsiteY70" fmla="*/ 2123090 h 2128345"/>
                <a:gd name="connsiteX71" fmla="*/ 2364828 w 3647207"/>
                <a:gd name="connsiteY71" fmla="*/ 2112580 h 2128345"/>
                <a:gd name="connsiteX72" fmla="*/ 2433145 w 3647207"/>
                <a:gd name="connsiteY72" fmla="*/ 2107325 h 2128345"/>
                <a:gd name="connsiteX73" fmla="*/ 2501462 w 3647207"/>
                <a:gd name="connsiteY73" fmla="*/ 2091559 h 2128345"/>
                <a:gd name="connsiteX74" fmla="*/ 2527738 w 3647207"/>
                <a:gd name="connsiteY74" fmla="*/ 2086304 h 2128345"/>
                <a:gd name="connsiteX75" fmla="*/ 2569779 w 3647207"/>
                <a:gd name="connsiteY75" fmla="*/ 2070538 h 2128345"/>
                <a:gd name="connsiteX76" fmla="*/ 2601310 w 3647207"/>
                <a:gd name="connsiteY76" fmla="*/ 2060028 h 2128345"/>
                <a:gd name="connsiteX77" fmla="*/ 2622331 w 3647207"/>
                <a:gd name="connsiteY77" fmla="*/ 2049518 h 2128345"/>
                <a:gd name="connsiteX78" fmla="*/ 2659117 w 3647207"/>
                <a:gd name="connsiteY78" fmla="*/ 2028497 h 2128345"/>
                <a:gd name="connsiteX79" fmla="*/ 2701159 w 3647207"/>
                <a:gd name="connsiteY79" fmla="*/ 2012731 h 2128345"/>
                <a:gd name="connsiteX80" fmla="*/ 2727435 w 3647207"/>
                <a:gd name="connsiteY80" fmla="*/ 1975945 h 2128345"/>
                <a:gd name="connsiteX81" fmla="*/ 2753710 w 3647207"/>
                <a:gd name="connsiteY81" fmla="*/ 1960180 h 2128345"/>
                <a:gd name="connsiteX82" fmla="*/ 2758966 w 3647207"/>
                <a:gd name="connsiteY82" fmla="*/ 1944414 h 2128345"/>
                <a:gd name="connsiteX83" fmla="*/ 2806262 w 3647207"/>
                <a:gd name="connsiteY83" fmla="*/ 1923394 h 2128345"/>
                <a:gd name="connsiteX84" fmla="*/ 2853559 w 3647207"/>
                <a:gd name="connsiteY84" fmla="*/ 1886607 h 2128345"/>
                <a:gd name="connsiteX85" fmla="*/ 2916621 w 3647207"/>
                <a:gd name="connsiteY85" fmla="*/ 1855076 h 2128345"/>
                <a:gd name="connsiteX86" fmla="*/ 2979683 w 3647207"/>
                <a:gd name="connsiteY86" fmla="*/ 1807780 h 2128345"/>
                <a:gd name="connsiteX87" fmla="*/ 2995448 w 3647207"/>
                <a:gd name="connsiteY87" fmla="*/ 1797269 h 2128345"/>
                <a:gd name="connsiteX88" fmla="*/ 3021724 w 3647207"/>
                <a:gd name="connsiteY88" fmla="*/ 1770994 h 2128345"/>
                <a:gd name="connsiteX89" fmla="*/ 3042745 w 3647207"/>
                <a:gd name="connsiteY89" fmla="*/ 1739462 h 2128345"/>
                <a:gd name="connsiteX90" fmla="*/ 3079531 w 3647207"/>
                <a:gd name="connsiteY90" fmla="*/ 1692166 h 2128345"/>
                <a:gd name="connsiteX91" fmla="*/ 3105807 w 3647207"/>
                <a:gd name="connsiteY91" fmla="*/ 1655380 h 2128345"/>
                <a:gd name="connsiteX92" fmla="*/ 3132083 w 3647207"/>
                <a:gd name="connsiteY92" fmla="*/ 1629104 h 2128345"/>
                <a:gd name="connsiteX93" fmla="*/ 3153103 w 3647207"/>
                <a:gd name="connsiteY93" fmla="*/ 1592318 h 2128345"/>
                <a:gd name="connsiteX94" fmla="*/ 3200400 w 3647207"/>
                <a:gd name="connsiteY94" fmla="*/ 1550276 h 2128345"/>
                <a:gd name="connsiteX95" fmla="*/ 3216166 w 3647207"/>
                <a:gd name="connsiteY95" fmla="*/ 1487214 h 2128345"/>
                <a:gd name="connsiteX96" fmla="*/ 3247697 w 3647207"/>
                <a:gd name="connsiteY96" fmla="*/ 1455683 h 2128345"/>
                <a:gd name="connsiteX97" fmla="*/ 3268717 w 3647207"/>
                <a:gd name="connsiteY97" fmla="*/ 1413642 h 2128345"/>
                <a:gd name="connsiteX98" fmla="*/ 3279228 w 3647207"/>
                <a:gd name="connsiteY98" fmla="*/ 1392621 h 2128345"/>
                <a:gd name="connsiteX99" fmla="*/ 3289738 w 3647207"/>
                <a:gd name="connsiteY99" fmla="*/ 1350580 h 2128345"/>
                <a:gd name="connsiteX100" fmla="*/ 3305503 w 3647207"/>
                <a:gd name="connsiteY100" fmla="*/ 1334814 h 2128345"/>
                <a:gd name="connsiteX101" fmla="*/ 3316014 w 3647207"/>
                <a:gd name="connsiteY101" fmla="*/ 1303283 h 2128345"/>
                <a:gd name="connsiteX102" fmla="*/ 3321269 w 3647207"/>
                <a:gd name="connsiteY102" fmla="*/ 1266497 h 2128345"/>
                <a:gd name="connsiteX103" fmla="*/ 3342290 w 3647207"/>
                <a:gd name="connsiteY103" fmla="*/ 1156138 h 2128345"/>
                <a:gd name="connsiteX104" fmla="*/ 3379076 w 3647207"/>
                <a:gd name="connsiteY104" fmla="*/ 1008994 h 2128345"/>
                <a:gd name="connsiteX105" fmla="*/ 3384331 w 3647207"/>
                <a:gd name="connsiteY105" fmla="*/ 966952 h 2128345"/>
                <a:gd name="connsiteX106" fmla="*/ 3405352 w 3647207"/>
                <a:gd name="connsiteY106" fmla="*/ 903890 h 2128345"/>
                <a:gd name="connsiteX107" fmla="*/ 3410607 w 3647207"/>
                <a:gd name="connsiteY107" fmla="*/ 877614 h 2128345"/>
                <a:gd name="connsiteX108" fmla="*/ 3421117 w 3647207"/>
                <a:gd name="connsiteY108" fmla="*/ 851338 h 2128345"/>
                <a:gd name="connsiteX109" fmla="*/ 3436883 w 3647207"/>
                <a:gd name="connsiteY109" fmla="*/ 730469 h 2128345"/>
                <a:gd name="connsiteX110" fmla="*/ 3447393 w 3647207"/>
                <a:gd name="connsiteY110" fmla="*/ 693683 h 2128345"/>
                <a:gd name="connsiteX111" fmla="*/ 3457903 w 3647207"/>
                <a:gd name="connsiteY111" fmla="*/ 662152 h 2128345"/>
                <a:gd name="connsiteX112" fmla="*/ 3463159 w 3647207"/>
                <a:gd name="connsiteY112" fmla="*/ 630621 h 2128345"/>
                <a:gd name="connsiteX113" fmla="*/ 3473669 w 3647207"/>
                <a:gd name="connsiteY113" fmla="*/ 604345 h 2128345"/>
                <a:gd name="connsiteX114" fmla="*/ 3484179 w 3647207"/>
                <a:gd name="connsiteY114" fmla="*/ 567559 h 2128345"/>
                <a:gd name="connsiteX115" fmla="*/ 3489435 w 3647207"/>
                <a:gd name="connsiteY115" fmla="*/ 546538 h 2128345"/>
                <a:gd name="connsiteX116" fmla="*/ 3499945 w 3647207"/>
                <a:gd name="connsiteY116" fmla="*/ 509752 h 2128345"/>
                <a:gd name="connsiteX117" fmla="*/ 3510455 w 3647207"/>
                <a:gd name="connsiteY117" fmla="*/ 467711 h 2128345"/>
                <a:gd name="connsiteX118" fmla="*/ 3526221 w 3647207"/>
                <a:gd name="connsiteY118" fmla="*/ 446690 h 2128345"/>
                <a:gd name="connsiteX119" fmla="*/ 3536731 w 3647207"/>
                <a:gd name="connsiteY119" fmla="*/ 409904 h 2128345"/>
                <a:gd name="connsiteX120" fmla="*/ 3541986 w 3647207"/>
                <a:gd name="connsiteY120" fmla="*/ 383628 h 2128345"/>
                <a:gd name="connsiteX121" fmla="*/ 3552497 w 3647207"/>
                <a:gd name="connsiteY121" fmla="*/ 373118 h 2128345"/>
                <a:gd name="connsiteX122" fmla="*/ 3568262 w 3647207"/>
                <a:gd name="connsiteY122" fmla="*/ 336331 h 2128345"/>
                <a:gd name="connsiteX123" fmla="*/ 3578772 w 3647207"/>
                <a:gd name="connsiteY123" fmla="*/ 310056 h 2128345"/>
                <a:gd name="connsiteX124" fmla="*/ 3589283 w 3647207"/>
                <a:gd name="connsiteY124" fmla="*/ 299545 h 2128345"/>
                <a:gd name="connsiteX125" fmla="*/ 3605048 w 3647207"/>
                <a:gd name="connsiteY125" fmla="*/ 262759 h 2128345"/>
                <a:gd name="connsiteX126" fmla="*/ 3620814 w 3647207"/>
                <a:gd name="connsiteY126" fmla="*/ 210207 h 2128345"/>
                <a:gd name="connsiteX127" fmla="*/ 3631324 w 3647207"/>
                <a:gd name="connsiteY127" fmla="*/ 189187 h 2128345"/>
                <a:gd name="connsiteX128" fmla="*/ 3647090 w 3647207"/>
                <a:gd name="connsiteY128" fmla="*/ 110359 h 212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647207" h="2128345">
                  <a:moveTo>
                    <a:pt x="0" y="0"/>
                  </a:moveTo>
                  <a:cubicBezTo>
                    <a:pt x="1752" y="185683"/>
                    <a:pt x="1879" y="371388"/>
                    <a:pt x="5255" y="557049"/>
                  </a:cubicBezTo>
                  <a:cubicBezTo>
                    <a:pt x="5386" y="564270"/>
                    <a:pt x="9093" y="570987"/>
                    <a:pt x="10510" y="578069"/>
                  </a:cubicBezTo>
                  <a:cubicBezTo>
                    <a:pt x="12139" y="586213"/>
                    <a:pt x="16445" y="619944"/>
                    <a:pt x="21021" y="630621"/>
                  </a:cubicBezTo>
                  <a:cubicBezTo>
                    <a:pt x="28736" y="648622"/>
                    <a:pt x="41917" y="664342"/>
                    <a:pt x="47297" y="683173"/>
                  </a:cubicBezTo>
                  <a:cubicBezTo>
                    <a:pt x="50800" y="695435"/>
                    <a:pt x="55421" y="707432"/>
                    <a:pt x="57807" y="719959"/>
                  </a:cubicBezTo>
                  <a:cubicBezTo>
                    <a:pt x="62442" y="744294"/>
                    <a:pt x="61511" y="769711"/>
                    <a:pt x="68317" y="793531"/>
                  </a:cubicBezTo>
                  <a:cubicBezTo>
                    <a:pt x="71821" y="805793"/>
                    <a:pt x="75735" y="817946"/>
                    <a:pt x="78828" y="830318"/>
                  </a:cubicBezTo>
                  <a:lnTo>
                    <a:pt x="89338" y="872359"/>
                  </a:lnTo>
                  <a:cubicBezTo>
                    <a:pt x="91090" y="882869"/>
                    <a:pt x="91789" y="893610"/>
                    <a:pt x="94593" y="903890"/>
                  </a:cubicBezTo>
                  <a:cubicBezTo>
                    <a:pt x="97075" y="912991"/>
                    <a:pt x="103464" y="920876"/>
                    <a:pt x="105103" y="930166"/>
                  </a:cubicBezTo>
                  <a:cubicBezTo>
                    <a:pt x="107678" y="944756"/>
                    <a:pt x="107901" y="1015816"/>
                    <a:pt x="120869" y="1035269"/>
                  </a:cubicBezTo>
                  <a:lnTo>
                    <a:pt x="131379" y="1051035"/>
                  </a:lnTo>
                  <a:cubicBezTo>
                    <a:pt x="133131" y="1070304"/>
                    <a:pt x="133272" y="1089788"/>
                    <a:pt x="136635" y="1108842"/>
                  </a:cubicBezTo>
                  <a:cubicBezTo>
                    <a:pt x="140569" y="1131136"/>
                    <a:pt x="151169" y="1145571"/>
                    <a:pt x="157655" y="1166649"/>
                  </a:cubicBezTo>
                  <a:cubicBezTo>
                    <a:pt x="161903" y="1180455"/>
                    <a:pt x="165333" y="1194525"/>
                    <a:pt x="168166" y="1208690"/>
                  </a:cubicBezTo>
                  <a:cubicBezTo>
                    <a:pt x="170165" y="1218685"/>
                    <a:pt x="173289" y="1239957"/>
                    <a:pt x="178676" y="1250731"/>
                  </a:cubicBezTo>
                  <a:cubicBezTo>
                    <a:pt x="181501" y="1256380"/>
                    <a:pt x="186361" y="1260848"/>
                    <a:pt x="189186" y="1266497"/>
                  </a:cubicBezTo>
                  <a:cubicBezTo>
                    <a:pt x="191663" y="1271451"/>
                    <a:pt x="192919" y="1276936"/>
                    <a:pt x="194441" y="1282262"/>
                  </a:cubicBezTo>
                  <a:cubicBezTo>
                    <a:pt x="199469" y="1299859"/>
                    <a:pt x="201885" y="1318169"/>
                    <a:pt x="210207" y="1334814"/>
                  </a:cubicBezTo>
                  <a:cubicBezTo>
                    <a:pt x="214124" y="1342648"/>
                    <a:pt x="220717" y="1348828"/>
                    <a:pt x="225972" y="1355835"/>
                  </a:cubicBezTo>
                  <a:cubicBezTo>
                    <a:pt x="228598" y="1368963"/>
                    <a:pt x="232642" y="1397472"/>
                    <a:pt x="241738" y="1408387"/>
                  </a:cubicBezTo>
                  <a:cubicBezTo>
                    <a:pt x="245284" y="1412642"/>
                    <a:pt x="252248" y="1411890"/>
                    <a:pt x="257503" y="1413642"/>
                  </a:cubicBezTo>
                  <a:cubicBezTo>
                    <a:pt x="271629" y="1456011"/>
                    <a:pt x="251525" y="1403542"/>
                    <a:pt x="310055" y="1476704"/>
                  </a:cubicBezTo>
                  <a:cubicBezTo>
                    <a:pt x="335021" y="1507912"/>
                    <a:pt x="324854" y="1493647"/>
                    <a:pt x="341586" y="1518745"/>
                  </a:cubicBezTo>
                  <a:cubicBezTo>
                    <a:pt x="343338" y="1524000"/>
                    <a:pt x="343991" y="1529761"/>
                    <a:pt x="346841" y="1534511"/>
                  </a:cubicBezTo>
                  <a:cubicBezTo>
                    <a:pt x="349390" y="1538760"/>
                    <a:pt x="354180" y="1541215"/>
                    <a:pt x="357352" y="1545021"/>
                  </a:cubicBezTo>
                  <a:cubicBezTo>
                    <a:pt x="362959" y="1551750"/>
                    <a:pt x="367862" y="1559035"/>
                    <a:pt x="373117" y="1566042"/>
                  </a:cubicBezTo>
                  <a:cubicBezTo>
                    <a:pt x="376621" y="1580056"/>
                    <a:pt x="378443" y="1594601"/>
                    <a:pt x="383628" y="1608083"/>
                  </a:cubicBezTo>
                  <a:cubicBezTo>
                    <a:pt x="387295" y="1617616"/>
                    <a:pt x="394825" y="1625223"/>
                    <a:pt x="399393" y="1634359"/>
                  </a:cubicBezTo>
                  <a:cubicBezTo>
                    <a:pt x="405359" y="1646291"/>
                    <a:pt x="409639" y="1659000"/>
                    <a:pt x="415159" y="1671145"/>
                  </a:cubicBezTo>
                  <a:cubicBezTo>
                    <a:pt x="418401" y="1678277"/>
                    <a:pt x="422918" y="1684831"/>
                    <a:pt x="425669" y="1692166"/>
                  </a:cubicBezTo>
                  <a:cubicBezTo>
                    <a:pt x="428205" y="1698929"/>
                    <a:pt x="425817" y="1708080"/>
                    <a:pt x="430924" y="1713187"/>
                  </a:cubicBezTo>
                  <a:cubicBezTo>
                    <a:pt x="436031" y="1718294"/>
                    <a:pt x="444938" y="1716690"/>
                    <a:pt x="451945" y="1718442"/>
                  </a:cubicBezTo>
                  <a:cubicBezTo>
                    <a:pt x="457200" y="1727201"/>
                    <a:pt x="461581" y="1736547"/>
                    <a:pt x="467710" y="1744718"/>
                  </a:cubicBezTo>
                  <a:cubicBezTo>
                    <a:pt x="474019" y="1753131"/>
                    <a:pt x="495975" y="1771988"/>
                    <a:pt x="504497" y="1776249"/>
                  </a:cubicBezTo>
                  <a:cubicBezTo>
                    <a:pt x="514406" y="1781204"/>
                    <a:pt x="525845" y="1782395"/>
                    <a:pt x="536028" y="1786759"/>
                  </a:cubicBezTo>
                  <a:cubicBezTo>
                    <a:pt x="548290" y="1792014"/>
                    <a:pt x="560882" y="1796559"/>
                    <a:pt x="572814" y="1802525"/>
                  </a:cubicBezTo>
                  <a:cubicBezTo>
                    <a:pt x="581950" y="1807093"/>
                    <a:pt x="589491" y="1814799"/>
                    <a:pt x="599090" y="1818290"/>
                  </a:cubicBezTo>
                  <a:cubicBezTo>
                    <a:pt x="609104" y="1821931"/>
                    <a:pt x="620138" y="1821639"/>
                    <a:pt x="630621" y="1823545"/>
                  </a:cubicBezTo>
                  <a:cubicBezTo>
                    <a:pt x="639409" y="1825143"/>
                    <a:pt x="648138" y="1827048"/>
                    <a:pt x="656897" y="1828800"/>
                  </a:cubicBezTo>
                  <a:cubicBezTo>
                    <a:pt x="662152" y="1834055"/>
                    <a:pt x="666953" y="1839808"/>
                    <a:pt x="672662" y="1844566"/>
                  </a:cubicBezTo>
                  <a:cubicBezTo>
                    <a:pt x="677514" y="1848609"/>
                    <a:pt x="683962" y="1850610"/>
                    <a:pt x="688428" y="1855076"/>
                  </a:cubicBezTo>
                  <a:cubicBezTo>
                    <a:pt x="694621" y="1861269"/>
                    <a:pt x="698000" y="1869904"/>
                    <a:pt x="704193" y="1876097"/>
                  </a:cubicBezTo>
                  <a:cubicBezTo>
                    <a:pt x="708659" y="1880563"/>
                    <a:pt x="715206" y="1882448"/>
                    <a:pt x="719959" y="1886607"/>
                  </a:cubicBezTo>
                  <a:cubicBezTo>
                    <a:pt x="729281" y="1894764"/>
                    <a:pt x="737476" y="1904124"/>
                    <a:pt x="746235" y="1912883"/>
                  </a:cubicBezTo>
                  <a:cubicBezTo>
                    <a:pt x="754696" y="1921344"/>
                    <a:pt x="767350" y="1934993"/>
                    <a:pt x="777766" y="1939159"/>
                  </a:cubicBezTo>
                  <a:cubicBezTo>
                    <a:pt x="787659" y="1943116"/>
                    <a:pt x="798787" y="1942662"/>
                    <a:pt x="809297" y="1944414"/>
                  </a:cubicBezTo>
                  <a:cubicBezTo>
                    <a:pt x="816304" y="1947918"/>
                    <a:pt x="823117" y="1951839"/>
                    <a:pt x="830317" y="1954925"/>
                  </a:cubicBezTo>
                  <a:cubicBezTo>
                    <a:pt x="835409" y="1957107"/>
                    <a:pt x="841128" y="1957703"/>
                    <a:pt x="846083" y="1960180"/>
                  </a:cubicBezTo>
                  <a:cubicBezTo>
                    <a:pt x="851732" y="1963004"/>
                    <a:pt x="856043" y="1968202"/>
                    <a:pt x="861848" y="1970690"/>
                  </a:cubicBezTo>
                  <a:cubicBezTo>
                    <a:pt x="868487" y="1973535"/>
                    <a:pt x="875818" y="1974378"/>
                    <a:pt x="882869" y="1975945"/>
                  </a:cubicBezTo>
                  <a:cubicBezTo>
                    <a:pt x="907353" y="1981386"/>
                    <a:pt x="932186" y="1985328"/>
                    <a:pt x="956441" y="1991711"/>
                  </a:cubicBezTo>
                  <a:cubicBezTo>
                    <a:pt x="965564" y="1994112"/>
                    <a:pt x="973667" y="1999559"/>
                    <a:pt x="982717" y="2002221"/>
                  </a:cubicBezTo>
                  <a:cubicBezTo>
                    <a:pt x="1003504" y="2008335"/>
                    <a:pt x="1025223" y="2011135"/>
                    <a:pt x="1045779" y="2017987"/>
                  </a:cubicBezTo>
                  <a:lnTo>
                    <a:pt x="1077310" y="2028497"/>
                  </a:lnTo>
                  <a:cubicBezTo>
                    <a:pt x="1080814" y="2032000"/>
                    <a:pt x="1083267" y="2037055"/>
                    <a:pt x="1087821" y="2039007"/>
                  </a:cubicBezTo>
                  <a:cubicBezTo>
                    <a:pt x="1096031" y="2042525"/>
                    <a:pt x="1105226" y="2043218"/>
                    <a:pt x="1114097" y="2044262"/>
                  </a:cubicBezTo>
                  <a:cubicBezTo>
                    <a:pt x="1135046" y="2046727"/>
                    <a:pt x="1156138" y="2047766"/>
                    <a:pt x="1177159" y="2049518"/>
                  </a:cubicBezTo>
                  <a:cubicBezTo>
                    <a:pt x="1214290" y="2056944"/>
                    <a:pt x="1218582" y="2058096"/>
                    <a:pt x="1266497" y="2065283"/>
                  </a:cubicBezTo>
                  <a:cubicBezTo>
                    <a:pt x="1280463" y="2067378"/>
                    <a:pt x="1294447" y="2069599"/>
                    <a:pt x="1308538" y="2070538"/>
                  </a:cubicBezTo>
                  <a:cubicBezTo>
                    <a:pt x="1347030" y="2073104"/>
                    <a:pt x="1385614" y="2074042"/>
                    <a:pt x="1424152" y="2075794"/>
                  </a:cubicBezTo>
                  <a:cubicBezTo>
                    <a:pt x="1438166" y="2077546"/>
                    <a:pt x="1452432" y="2077873"/>
                    <a:pt x="1466193" y="2081049"/>
                  </a:cubicBezTo>
                  <a:cubicBezTo>
                    <a:pt x="1475385" y="2083170"/>
                    <a:pt x="1483140" y="2090160"/>
                    <a:pt x="1492469" y="2091559"/>
                  </a:cubicBezTo>
                  <a:cubicBezTo>
                    <a:pt x="1518512" y="2095465"/>
                    <a:pt x="1544989" y="2095645"/>
                    <a:pt x="1571297" y="2096814"/>
                  </a:cubicBezTo>
                  <a:cubicBezTo>
                    <a:pt x="1623826" y="2099149"/>
                    <a:pt x="1676412" y="2100008"/>
                    <a:pt x="1728952" y="2102069"/>
                  </a:cubicBezTo>
                  <a:lnTo>
                    <a:pt x="1839310" y="2107325"/>
                  </a:lnTo>
                  <a:cubicBezTo>
                    <a:pt x="1865586" y="2110828"/>
                    <a:pt x="1891770" y="2115107"/>
                    <a:pt x="1918138" y="2117835"/>
                  </a:cubicBezTo>
                  <a:cubicBezTo>
                    <a:pt x="2008253" y="2127157"/>
                    <a:pt x="1965903" y="2114488"/>
                    <a:pt x="2007476" y="2128345"/>
                  </a:cubicBezTo>
                  <a:cubicBezTo>
                    <a:pt x="2137615" y="2116515"/>
                    <a:pt x="1978901" y="2128345"/>
                    <a:pt x="2186152" y="2128345"/>
                  </a:cubicBezTo>
                  <a:cubicBezTo>
                    <a:pt x="2212486" y="2128345"/>
                    <a:pt x="2238723" y="2125110"/>
                    <a:pt x="2264979" y="2123090"/>
                  </a:cubicBezTo>
                  <a:cubicBezTo>
                    <a:pt x="2418301" y="2111296"/>
                    <a:pt x="2244134" y="2124074"/>
                    <a:pt x="2364828" y="2112580"/>
                  </a:cubicBezTo>
                  <a:cubicBezTo>
                    <a:pt x="2387565" y="2110415"/>
                    <a:pt x="2410373" y="2109077"/>
                    <a:pt x="2433145" y="2107325"/>
                  </a:cubicBezTo>
                  <a:lnTo>
                    <a:pt x="2501462" y="2091559"/>
                  </a:lnTo>
                  <a:cubicBezTo>
                    <a:pt x="2510181" y="2089621"/>
                    <a:pt x="2519073" y="2088470"/>
                    <a:pt x="2527738" y="2086304"/>
                  </a:cubicBezTo>
                  <a:cubicBezTo>
                    <a:pt x="2540235" y="2083180"/>
                    <a:pt x="2559166" y="2074397"/>
                    <a:pt x="2569779" y="2070538"/>
                  </a:cubicBezTo>
                  <a:cubicBezTo>
                    <a:pt x="2580191" y="2066752"/>
                    <a:pt x="2591401" y="2064982"/>
                    <a:pt x="2601310" y="2060028"/>
                  </a:cubicBezTo>
                  <a:cubicBezTo>
                    <a:pt x="2608317" y="2056525"/>
                    <a:pt x="2615454" y="2053269"/>
                    <a:pt x="2622331" y="2049518"/>
                  </a:cubicBezTo>
                  <a:cubicBezTo>
                    <a:pt x="2634729" y="2042755"/>
                    <a:pt x="2646485" y="2034813"/>
                    <a:pt x="2659117" y="2028497"/>
                  </a:cubicBezTo>
                  <a:cubicBezTo>
                    <a:pt x="2671677" y="2022217"/>
                    <a:pt x="2687519" y="2017278"/>
                    <a:pt x="2701159" y="2012731"/>
                  </a:cubicBezTo>
                  <a:cubicBezTo>
                    <a:pt x="2706187" y="2005188"/>
                    <a:pt x="2722220" y="1980509"/>
                    <a:pt x="2727435" y="1975945"/>
                  </a:cubicBezTo>
                  <a:cubicBezTo>
                    <a:pt x="2735122" y="1969219"/>
                    <a:pt x="2744952" y="1965435"/>
                    <a:pt x="2753710" y="1960180"/>
                  </a:cubicBezTo>
                  <a:cubicBezTo>
                    <a:pt x="2755462" y="1954925"/>
                    <a:pt x="2754760" y="1948019"/>
                    <a:pt x="2758966" y="1944414"/>
                  </a:cubicBezTo>
                  <a:cubicBezTo>
                    <a:pt x="2770574" y="1934464"/>
                    <a:pt x="2791076" y="1928456"/>
                    <a:pt x="2806262" y="1923394"/>
                  </a:cubicBezTo>
                  <a:cubicBezTo>
                    <a:pt x="2822028" y="1911132"/>
                    <a:pt x="2834611" y="1892923"/>
                    <a:pt x="2853559" y="1886607"/>
                  </a:cubicBezTo>
                  <a:cubicBezTo>
                    <a:pt x="2881096" y="1877428"/>
                    <a:pt x="2881861" y="1878249"/>
                    <a:pt x="2916621" y="1855076"/>
                  </a:cubicBezTo>
                  <a:cubicBezTo>
                    <a:pt x="2938484" y="1840501"/>
                    <a:pt x="2957821" y="1822356"/>
                    <a:pt x="2979683" y="1807780"/>
                  </a:cubicBezTo>
                  <a:lnTo>
                    <a:pt x="2995448" y="1797269"/>
                  </a:lnTo>
                  <a:cubicBezTo>
                    <a:pt x="3037505" y="1734190"/>
                    <a:pt x="2972663" y="1827065"/>
                    <a:pt x="3021724" y="1770994"/>
                  </a:cubicBezTo>
                  <a:cubicBezTo>
                    <a:pt x="3030042" y="1761487"/>
                    <a:pt x="3035275" y="1749649"/>
                    <a:pt x="3042745" y="1739462"/>
                  </a:cubicBezTo>
                  <a:cubicBezTo>
                    <a:pt x="3054556" y="1723356"/>
                    <a:pt x="3079531" y="1692166"/>
                    <a:pt x="3079531" y="1692166"/>
                  </a:cubicBezTo>
                  <a:cubicBezTo>
                    <a:pt x="3091405" y="1656543"/>
                    <a:pt x="3074635" y="1699021"/>
                    <a:pt x="3105807" y="1655380"/>
                  </a:cubicBezTo>
                  <a:cubicBezTo>
                    <a:pt x="3127287" y="1625308"/>
                    <a:pt x="3086665" y="1651812"/>
                    <a:pt x="3132083" y="1629104"/>
                  </a:cubicBezTo>
                  <a:cubicBezTo>
                    <a:pt x="3137521" y="1618228"/>
                    <a:pt x="3144614" y="1601868"/>
                    <a:pt x="3153103" y="1592318"/>
                  </a:cubicBezTo>
                  <a:cubicBezTo>
                    <a:pt x="3179281" y="1562868"/>
                    <a:pt x="3176440" y="1566251"/>
                    <a:pt x="3200400" y="1550276"/>
                  </a:cubicBezTo>
                  <a:cubicBezTo>
                    <a:pt x="3205655" y="1529255"/>
                    <a:pt x="3200845" y="1502535"/>
                    <a:pt x="3216166" y="1487214"/>
                  </a:cubicBezTo>
                  <a:cubicBezTo>
                    <a:pt x="3226676" y="1476704"/>
                    <a:pt x="3238285" y="1467187"/>
                    <a:pt x="3247697" y="1455683"/>
                  </a:cubicBezTo>
                  <a:cubicBezTo>
                    <a:pt x="3268254" y="1430557"/>
                    <a:pt x="3259179" y="1435897"/>
                    <a:pt x="3268717" y="1413642"/>
                  </a:cubicBezTo>
                  <a:cubicBezTo>
                    <a:pt x="3271803" y="1406441"/>
                    <a:pt x="3275724" y="1399628"/>
                    <a:pt x="3279228" y="1392621"/>
                  </a:cubicBezTo>
                  <a:cubicBezTo>
                    <a:pt x="3282731" y="1378607"/>
                    <a:pt x="3283761" y="1363730"/>
                    <a:pt x="3289738" y="1350580"/>
                  </a:cubicBezTo>
                  <a:cubicBezTo>
                    <a:pt x="3292813" y="1343814"/>
                    <a:pt x="3301894" y="1341311"/>
                    <a:pt x="3305503" y="1334814"/>
                  </a:cubicBezTo>
                  <a:cubicBezTo>
                    <a:pt x="3310883" y="1325129"/>
                    <a:pt x="3316014" y="1303283"/>
                    <a:pt x="3316014" y="1303283"/>
                  </a:cubicBezTo>
                  <a:cubicBezTo>
                    <a:pt x="3317766" y="1291021"/>
                    <a:pt x="3319092" y="1278691"/>
                    <a:pt x="3321269" y="1266497"/>
                  </a:cubicBezTo>
                  <a:cubicBezTo>
                    <a:pt x="3327852" y="1229632"/>
                    <a:pt x="3333616" y="1192567"/>
                    <a:pt x="3342290" y="1156138"/>
                  </a:cubicBezTo>
                  <a:cubicBezTo>
                    <a:pt x="3371520" y="1033374"/>
                    <a:pt x="3358178" y="1082139"/>
                    <a:pt x="3379076" y="1008994"/>
                  </a:cubicBezTo>
                  <a:cubicBezTo>
                    <a:pt x="3380828" y="994980"/>
                    <a:pt x="3381561" y="980801"/>
                    <a:pt x="3384331" y="966952"/>
                  </a:cubicBezTo>
                  <a:cubicBezTo>
                    <a:pt x="3389572" y="940745"/>
                    <a:pt x="3395919" y="927471"/>
                    <a:pt x="3405352" y="903890"/>
                  </a:cubicBezTo>
                  <a:cubicBezTo>
                    <a:pt x="3407104" y="895131"/>
                    <a:pt x="3408040" y="886169"/>
                    <a:pt x="3410607" y="877614"/>
                  </a:cubicBezTo>
                  <a:cubicBezTo>
                    <a:pt x="3413318" y="868578"/>
                    <a:pt x="3419501" y="860632"/>
                    <a:pt x="3421117" y="851338"/>
                  </a:cubicBezTo>
                  <a:cubicBezTo>
                    <a:pt x="3430669" y="796414"/>
                    <a:pt x="3425954" y="774186"/>
                    <a:pt x="3436883" y="730469"/>
                  </a:cubicBezTo>
                  <a:cubicBezTo>
                    <a:pt x="3439976" y="718097"/>
                    <a:pt x="3443643" y="705872"/>
                    <a:pt x="3447393" y="693683"/>
                  </a:cubicBezTo>
                  <a:cubicBezTo>
                    <a:pt x="3450651" y="683094"/>
                    <a:pt x="3455216" y="672900"/>
                    <a:pt x="3457903" y="662152"/>
                  </a:cubicBezTo>
                  <a:cubicBezTo>
                    <a:pt x="3460487" y="651815"/>
                    <a:pt x="3460355" y="640901"/>
                    <a:pt x="3463159" y="630621"/>
                  </a:cubicBezTo>
                  <a:cubicBezTo>
                    <a:pt x="3465641" y="621520"/>
                    <a:pt x="3470686" y="613294"/>
                    <a:pt x="3473669" y="604345"/>
                  </a:cubicBezTo>
                  <a:cubicBezTo>
                    <a:pt x="3477702" y="592247"/>
                    <a:pt x="3480823" y="579862"/>
                    <a:pt x="3484179" y="567559"/>
                  </a:cubicBezTo>
                  <a:cubicBezTo>
                    <a:pt x="3486079" y="560591"/>
                    <a:pt x="3487535" y="553506"/>
                    <a:pt x="3489435" y="546538"/>
                  </a:cubicBezTo>
                  <a:cubicBezTo>
                    <a:pt x="3492791" y="534235"/>
                    <a:pt x="3496659" y="522074"/>
                    <a:pt x="3499945" y="509752"/>
                  </a:cubicBezTo>
                  <a:cubicBezTo>
                    <a:pt x="3503667" y="495795"/>
                    <a:pt x="3504899" y="481045"/>
                    <a:pt x="3510455" y="467711"/>
                  </a:cubicBezTo>
                  <a:cubicBezTo>
                    <a:pt x="3513824" y="459626"/>
                    <a:pt x="3520966" y="453697"/>
                    <a:pt x="3526221" y="446690"/>
                  </a:cubicBezTo>
                  <a:cubicBezTo>
                    <a:pt x="3529724" y="434428"/>
                    <a:pt x="3533638" y="422276"/>
                    <a:pt x="3536731" y="409904"/>
                  </a:cubicBezTo>
                  <a:cubicBezTo>
                    <a:pt x="3538897" y="401239"/>
                    <a:pt x="3538467" y="391838"/>
                    <a:pt x="3541986" y="383628"/>
                  </a:cubicBezTo>
                  <a:cubicBezTo>
                    <a:pt x="3543938" y="379074"/>
                    <a:pt x="3548993" y="376621"/>
                    <a:pt x="3552497" y="373118"/>
                  </a:cubicBezTo>
                  <a:cubicBezTo>
                    <a:pt x="3563433" y="329372"/>
                    <a:pt x="3550117" y="372621"/>
                    <a:pt x="3568262" y="336331"/>
                  </a:cubicBezTo>
                  <a:cubicBezTo>
                    <a:pt x="3572480" y="327894"/>
                    <a:pt x="3574092" y="318246"/>
                    <a:pt x="3578772" y="310056"/>
                  </a:cubicBezTo>
                  <a:cubicBezTo>
                    <a:pt x="3581230" y="305754"/>
                    <a:pt x="3586534" y="303668"/>
                    <a:pt x="3589283" y="299545"/>
                  </a:cubicBezTo>
                  <a:cubicBezTo>
                    <a:pt x="3596999" y="287972"/>
                    <a:pt x="3601044" y="275773"/>
                    <a:pt x="3605048" y="262759"/>
                  </a:cubicBezTo>
                  <a:cubicBezTo>
                    <a:pt x="3610426" y="245279"/>
                    <a:pt x="3614663" y="227430"/>
                    <a:pt x="3620814" y="210207"/>
                  </a:cubicBezTo>
                  <a:cubicBezTo>
                    <a:pt x="3623449" y="202830"/>
                    <a:pt x="3628689" y="196564"/>
                    <a:pt x="3631324" y="189187"/>
                  </a:cubicBezTo>
                  <a:cubicBezTo>
                    <a:pt x="3649607" y="137996"/>
                    <a:pt x="3647090" y="150254"/>
                    <a:pt x="3647090" y="11035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0149FF2E-CE74-4A71-A2A5-D08CEDC4B5EC}"/>
              </a:ext>
            </a:extLst>
          </p:cNvPr>
          <p:cNvCxnSpPr/>
          <p:nvPr/>
        </p:nvCxnSpPr>
        <p:spPr>
          <a:xfrm>
            <a:off x="754343" y="267789"/>
            <a:ext cx="56500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BC0F27-CFC6-4BA0-9FE6-50FD46E33991}"/>
              </a:ext>
            </a:extLst>
          </p:cNvPr>
          <p:cNvCxnSpPr/>
          <p:nvPr/>
        </p:nvCxnSpPr>
        <p:spPr>
          <a:xfrm>
            <a:off x="754343" y="557349"/>
            <a:ext cx="5650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70C0C6A-50DE-453F-B766-15A86E735745}"/>
              </a:ext>
            </a:extLst>
          </p:cNvPr>
          <p:cNvSpPr txBox="1"/>
          <p:nvPr/>
        </p:nvSpPr>
        <p:spPr>
          <a:xfrm>
            <a:off x="1371244" y="74024"/>
            <a:ext cx="1479379" cy="369332"/>
          </a:xfrm>
          <a:prstGeom prst="rect">
            <a:avLst/>
          </a:prstGeom>
          <a:noFill/>
        </p:spPr>
        <p:txBody>
          <a:bodyPr wrap="none" rtlCol="0">
            <a:spAutoFit/>
          </a:bodyPr>
          <a:lstStyle/>
          <a:p>
            <a:r>
              <a:rPr lang="en-US" b="1" dirty="0"/>
              <a:t>Training error</a:t>
            </a:r>
          </a:p>
        </p:txBody>
      </p:sp>
      <p:sp>
        <p:nvSpPr>
          <p:cNvPr id="18" name="TextBox 17">
            <a:extLst>
              <a:ext uri="{FF2B5EF4-FFF2-40B4-BE49-F238E27FC236}">
                <a16:creationId xmlns:a16="http://schemas.microsoft.com/office/drawing/2014/main" id="{D0353E5E-797F-4E97-87DE-3538B72E1B74}"/>
              </a:ext>
            </a:extLst>
          </p:cNvPr>
          <p:cNvSpPr txBox="1"/>
          <p:nvPr/>
        </p:nvSpPr>
        <p:spPr>
          <a:xfrm>
            <a:off x="1373427" y="337451"/>
            <a:ext cx="1385636" cy="369332"/>
          </a:xfrm>
          <a:prstGeom prst="rect">
            <a:avLst/>
          </a:prstGeom>
          <a:noFill/>
        </p:spPr>
        <p:txBody>
          <a:bodyPr wrap="none" rtlCol="0">
            <a:spAutoFit/>
          </a:bodyPr>
          <a:lstStyle/>
          <a:p>
            <a:r>
              <a:rPr lang="en-US" b="1" dirty="0"/>
              <a:t>Testing error</a:t>
            </a:r>
          </a:p>
        </p:txBody>
      </p:sp>
      <p:sp>
        <p:nvSpPr>
          <p:cNvPr id="19" name="TextBox 18">
            <a:extLst>
              <a:ext uri="{FF2B5EF4-FFF2-40B4-BE49-F238E27FC236}">
                <a16:creationId xmlns:a16="http://schemas.microsoft.com/office/drawing/2014/main" id="{B0E8572A-2456-4387-ACE6-58DF1C6D4931}"/>
              </a:ext>
            </a:extLst>
          </p:cNvPr>
          <p:cNvSpPr txBox="1"/>
          <p:nvPr/>
        </p:nvSpPr>
        <p:spPr>
          <a:xfrm>
            <a:off x="5599255" y="1401632"/>
            <a:ext cx="5531899" cy="1815882"/>
          </a:xfrm>
          <a:prstGeom prst="rect">
            <a:avLst/>
          </a:prstGeom>
          <a:noFill/>
        </p:spPr>
        <p:txBody>
          <a:bodyPr wrap="none" rtlCol="0">
            <a:spAutoFit/>
          </a:bodyPr>
          <a:lstStyle/>
          <a:p>
            <a:r>
              <a:rPr lang="en-US" sz="2800" b="1" dirty="0"/>
              <a:t>Training set is large means the two</a:t>
            </a:r>
          </a:p>
          <a:p>
            <a:r>
              <a:rPr lang="en-US" sz="2800" b="1" dirty="0"/>
              <a:t>error curves are close to each other.</a:t>
            </a:r>
          </a:p>
          <a:p>
            <a:r>
              <a:rPr lang="en-US" sz="2800" b="1" dirty="0"/>
              <a:t>Combined with flatness this yields</a:t>
            </a:r>
          </a:p>
          <a:p>
            <a:r>
              <a:rPr lang="en-US" sz="2800" b="1" dirty="0"/>
              <a:t>good generalization</a:t>
            </a:r>
          </a:p>
        </p:txBody>
      </p:sp>
      <p:sp>
        <p:nvSpPr>
          <p:cNvPr id="20" name="TextBox 19">
            <a:extLst>
              <a:ext uri="{FF2B5EF4-FFF2-40B4-BE49-F238E27FC236}">
                <a16:creationId xmlns:a16="http://schemas.microsoft.com/office/drawing/2014/main" id="{D7A221D8-36C5-469E-85C4-CD902D21895C}"/>
              </a:ext>
            </a:extLst>
          </p:cNvPr>
          <p:cNvSpPr txBox="1"/>
          <p:nvPr/>
        </p:nvSpPr>
        <p:spPr>
          <a:xfrm>
            <a:off x="5599255" y="4419456"/>
            <a:ext cx="5982407" cy="1815882"/>
          </a:xfrm>
          <a:prstGeom prst="rect">
            <a:avLst/>
          </a:prstGeom>
          <a:noFill/>
        </p:spPr>
        <p:txBody>
          <a:bodyPr wrap="none" rtlCol="0">
            <a:spAutoFit/>
          </a:bodyPr>
          <a:lstStyle/>
          <a:p>
            <a:r>
              <a:rPr lang="en-US" sz="2800" b="1" dirty="0"/>
              <a:t>Training set is small means the two</a:t>
            </a:r>
          </a:p>
          <a:p>
            <a:r>
              <a:rPr lang="en-US" sz="2800" b="1" dirty="0"/>
              <a:t>error curves are away from each other.</a:t>
            </a:r>
          </a:p>
          <a:p>
            <a:r>
              <a:rPr lang="en-US" sz="2800" b="1" dirty="0"/>
              <a:t>Even with good flatness this may mean</a:t>
            </a:r>
          </a:p>
          <a:p>
            <a:r>
              <a:rPr lang="en-US" sz="2800" b="1" dirty="0"/>
              <a:t>bad generalization</a:t>
            </a:r>
          </a:p>
        </p:txBody>
      </p:sp>
    </p:spTree>
    <p:extLst>
      <p:ext uri="{BB962C8B-B14F-4D97-AF65-F5344CB8AC3E}">
        <p14:creationId xmlns:p14="http://schemas.microsoft.com/office/powerpoint/2010/main" val="860328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1734"/>
            <a:ext cx="9144000" cy="2387600"/>
          </a:xfrm>
        </p:spPr>
        <p:txBody>
          <a:bodyPr>
            <a:normAutofit/>
          </a:bodyPr>
          <a:lstStyle/>
          <a:p>
            <a:r>
              <a:rPr lang="nb-NO" sz="4400" b="1" dirty="0"/>
              <a:t>Final Comments</a:t>
            </a:r>
          </a:p>
        </p:txBody>
      </p:sp>
    </p:spTree>
    <p:extLst>
      <p:ext uri="{BB962C8B-B14F-4D97-AF65-F5344CB8AC3E}">
        <p14:creationId xmlns:p14="http://schemas.microsoft.com/office/powerpoint/2010/main" val="1826768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4009"/>
            <a:ext cx="7378338" cy="715886"/>
          </a:xfrm>
        </p:spPr>
        <p:txBody>
          <a:bodyPr/>
          <a:lstStyle/>
          <a:p>
            <a:r>
              <a:rPr lang="nb-NO" dirty="0"/>
              <a:t>Summary</a:t>
            </a:r>
          </a:p>
        </p:txBody>
      </p:sp>
      <p:sp>
        <p:nvSpPr>
          <p:cNvPr id="3" name="Content Placeholder 2"/>
          <p:cNvSpPr>
            <a:spLocks noGrp="1"/>
          </p:cNvSpPr>
          <p:nvPr>
            <p:ph idx="1"/>
          </p:nvPr>
        </p:nvSpPr>
        <p:spPr>
          <a:xfrm>
            <a:off x="838199" y="1384581"/>
            <a:ext cx="10515600" cy="4872528"/>
          </a:xfrm>
        </p:spPr>
        <p:txBody>
          <a:bodyPr>
            <a:normAutofit/>
          </a:bodyPr>
          <a:lstStyle/>
          <a:p>
            <a:r>
              <a:rPr lang="nb-NO" dirty="0"/>
              <a:t>Over-parametrized DNNs trained using (not-so-large) mini-batch generalize well</a:t>
            </a:r>
          </a:p>
          <a:p>
            <a:r>
              <a:rPr lang="nb-NO" dirty="0"/>
              <a:t>Analysis of similar observation on kernel methods does not explain what happens in DNNs</a:t>
            </a:r>
          </a:p>
          <a:p>
            <a:r>
              <a:rPr lang="nb-NO" dirty="0"/>
              <a:t>Where an optimization algorithm lands in a complex region of low error values decides generalization</a:t>
            </a:r>
          </a:p>
          <a:p>
            <a:r>
              <a:rPr lang="nb-NO" dirty="0"/>
              <a:t>Good generalizing regions are associated with flatness</a:t>
            </a:r>
          </a:p>
          <a:p>
            <a:r>
              <a:rPr lang="nb-NO" dirty="0"/>
              <a:t>The diffusion phase of SGD is crucial for going to flatness regions</a:t>
            </a:r>
          </a:p>
          <a:p>
            <a:endParaRPr lang="nb-NO" dirty="0"/>
          </a:p>
        </p:txBody>
      </p:sp>
    </p:spTree>
    <p:extLst>
      <p:ext uri="{BB962C8B-B14F-4D97-AF65-F5344CB8AC3E}">
        <p14:creationId xmlns:p14="http://schemas.microsoft.com/office/powerpoint/2010/main" val="1941903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4009"/>
            <a:ext cx="7378338" cy="715886"/>
          </a:xfrm>
        </p:spPr>
        <p:txBody>
          <a:bodyPr/>
          <a:lstStyle/>
          <a:p>
            <a:r>
              <a:rPr lang="nb-NO" dirty="0"/>
              <a:t>Final comments</a:t>
            </a:r>
          </a:p>
        </p:txBody>
      </p:sp>
      <p:sp>
        <p:nvSpPr>
          <p:cNvPr id="3" name="Content Placeholder 2"/>
          <p:cNvSpPr>
            <a:spLocks noGrp="1"/>
          </p:cNvSpPr>
          <p:nvPr>
            <p:ph idx="1"/>
          </p:nvPr>
        </p:nvSpPr>
        <p:spPr>
          <a:xfrm>
            <a:off x="838199" y="960038"/>
            <a:ext cx="10515600" cy="5741208"/>
          </a:xfrm>
        </p:spPr>
        <p:txBody>
          <a:bodyPr>
            <a:normAutofit lnSpcReduction="10000"/>
          </a:bodyPr>
          <a:lstStyle/>
          <a:p>
            <a:r>
              <a:rPr lang="nb-NO" dirty="0"/>
              <a:t>Noise in training is necessary to generalize well</a:t>
            </a:r>
          </a:p>
          <a:p>
            <a:r>
              <a:rPr lang="nb-NO" dirty="0"/>
              <a:t>SGD does well, fine! But</a:t>
            </a:r>
          </a:p>
          <a:p>
            <a:pPr lvl="1"/>
            <a:r>
              <a:rPr lang="nb-NO" dirty="0"/>
              <a:t>Variants such as plain mini-batch SGD, Adam etc. behave differently</a:t>
            </a:r>
          </a:p>
          <a:p>
            <a:pPr lvl="1"/>
            <a:r>
              <a:rPr lang="nb-NO" dirty="0"/>
              <a:t>Also, SGD is not designed with generalization in mind </a:t>
            </a:r>
          </a:p>
          <a:p>
            <a:pPr lvl="1"/>
            <a:r>
              <a:rPr lang="nb-NO" dirty="0"/>
              <a:t>So, it is an uneasy feeling to remain satisfied just knowing SGD does well</a:t>
            </a:r>
          </a:p>
          <a:p>
            <a:r>
              <a:rPr lang="nb-NO" dirty="0"/>
              <a:t>Better understanding of the following are needed </a:t>
            </a:r>
          </a:p>
          <a:p>
            <a:pPr lvl="1"/>
            <a:r>
              <a:rPr lang="nb-NO" dirty="0"/>
              <a:t>Structure of degenerate global minima, </a:t>
            </a:r>
          </a:p>
          <a:p>
            <a:pPr lvl="1"/>
            <a:r>
              <a:rPr lang="nb-NO" dirty="0"/>
              <a:t>Properties of the nearby low error region, </a:t>
            </a:r>
          </a:p>
          <a:p>
            <a:pPr lvl="1"/>
            <a:r>
              <a:rPr lang="nb-NO" dirty="0"/>
              <a:t>What precisely causes good generalization to happen, and</a:t>
            </a:r>
          </a:p>
          <a:p>
            <a:pPr lvl="1"/>
            <a:r>
              <a:rPr lang="nb-NO" dirty="0"/>
              <a:t>Quantify Flatness so as to correlate it well with Generalization</a:t>
            </a:r>
          </a:p>
          <a:p>
            <a:r>
              <a:rPr lang="nb-NO" dirty="0"/>
              <a:t>Come up with regularizers such that minimization of the regularized loss pushes weights to good generalizing solutions</a:t>
            </a:r>
          </a:p>
          <a:p>
            <a:r>
              <a:rPr lang="nb-NO" dirty="0"/>
              <a:t>If there are many such good solutions, can Bayesian averaging be explored using a Flatness-based posterior?</a:t>
            </a:r>
          </a:p>
        </p:txBody>
      </p:sp>
      <p:cxnSp>
        <p:nvCxnSpPr>
          <p:cNvPr id="4" name="Straight Connector 3">
            <a:extLst>
              <a:ext uri="{FF2B5EF4-FFF2-40B4-BE49-F238E27FC236}">
                <a16:creationId xmlns:a16="http://schemas.microsoft.com/office/drawing/2014/main" id="{A70839D6-0306-4DD1-81F9-3EAFE1D4B77B}"/>
              </a:ext>
            </a:extLst>
          </p:cNvPr>
          <p:cNvCxnSpPr>
            <a:cxnSpLocks/>
          </p:cNvCxnSpPr>
          <p:nvPr/>
        </p:nvCxnSpPr>
        <p:spPr>
          <a:xfrm>
            <a:off x="2020390" y="2900521"/>
            <a:ext cx="85605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943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b="1" dirty="0"/>
              <a:t>Questions?</a:t>
            </a:r>
          </a:p>
        </p:txBody>
      </p:sp>
    </p:spTree>
    <p:extLst>
      <p:ext uri="{BB962C8B-B14F-4D97-AF65-F5344CB8AC3E}">
        <p14:creationId xmlns:p14="http://schemas.microsoft.com/office/powerpoint/2010/main" val="186523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430" y="608887"/>
            <a:ext cx="11680166" cy="2387600"/>
          </a:xfrm>
        </p:spPr>
        <p:txBody>
          <a:bodyPr>
            <a:normAutofit/>
          </a:bodyPr>
          <a:lstStyle/>
          <a:p>
            <a:r>
              <a:rPr lang="nb-NO" b="1" dirty="0"/>
              <a:t>DNNs &amp; Over-Parametrization [</a:t>
            </a:r>
            <a:r>
              <a:rPr lang="nb-NO" b="1" dirty="0">
                <a:hlinkClick r:id="rId3"/>
              </a:rPr>
              <a:t>Ref</a:t>
            </a:r>
            <a:r>
              <a:rPr lang="nb-NO" b="1" dirty="0"/>
              <a:t>]</a:t>
            </a:r>
          </a:p>
        </p:txBody>
      </p:sp>
    </p:spTree>
    <p:extLst>
      <p:ext uri="{BB962C8B-B14F-4D97-AF65-F5344CB8AC3E}">
        <p14:creationId xmlns:p14="http://schemas.microsoft.com/office/powerpoint/2010/main" val="55646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3657" y="1369637"/>
            <a:ext cx="4366901" cy="1622321"/>
          </a:xfrm>
        </p:spPr>
        <p:txBody>
          <a:bodyPr>
            <a:noAutofit/>
          </a:bodyPr>
          <a:lstStyle/>
          <a:p>
            <a:r>
              <a:rPr lang="nb-NO" sz="2800" b="1" dirty="0"/>
              <a:t>DNNs: Over-parametrization yields great generalization even without any explicit regularization</a:t>
            </a:r>
          </a:p>
        </p:txBody>
      </p:sp>
      <p:sp>
        <p:nvSpPr>
          <p:cNvPr id="6" name="TextBox 5">
            <a:extLst>
              <a:ext uri="{FF2B5EF4-FFF2-40B4-BE49-F238E27FC236}">
                <a16:creationId xmlns:a16="http://schemas.microsoft.com/office/drawing/2014/main" id="{F8A61E15-BB0D-444C-838E-A30FEC5CDB6D}"/>
              </a:ext>
            </a:extLst>
          </p:cNvPr>
          <p:cNvSpPr txBox="1"/>
          <p:nvPr/>
        </p:nvSpPr>
        <p:spPr>
          <a:xfrm>
            <a:off x="5206662" y="5854487"/>
            <a:ext cx="4287199" cy="307777"/>
          </a:xfrm>
          <a:prstGeom prst="rect">
            <a:avLst/>
          </a:prstGeom>
          <a:noFill/>
        </p:spPr>
        <p:txBody>
          <a:bodyPr wrap="none" rtlCol="0">
            <a:spAutoFit/>
          </a:bodyPr>
          <a:lstStyle/>
          <a:p>
            <a:r>
              <a:rPr lang="en-US" sz="1400" dirty="0">
                <a:hlinkClick r:id="rId3"/>
              </a:rPr>
              <a:t>Zhang et al, Theory of deep learning III, September 2017</a:t>
            </a:r>
            <a:endParaRPr lang="en-US" sz="1400" dirty="0"/>
          </a:p>
        </p:txBody>
      </p:sp>
      <p:pic>
        <p:nvPicPr>
          <p:cNvPr id="4" name="Picture 3" descr="Screen Clipping">
            <a:extLst>
              <a:ext uri="{FF2B5EF4-FFF2-40B4-BE49-F238E27FC236}">
                <a16:creationId xmlns:a16="http://schemas.microsoft.com/office/drawing/2014/main" id="{3D64774D-AA42-4D01-B065-BDB642C8B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586" y="633056"/>
            <a:ext cx="6264702" cy="5055818"/>
          </a:xfrm>
          <a:prstGeom prst="rect">
            <a:avLst/>
          </a:prstGeom>
        </p:spPr>
      </p:pic>
      <p:sp>
        <p:nvSpPr>
          <p:cNvPr id="10" name="Speech Bubble: Rectangle with Corners Rounded 9">
            <a:extLst>
              <a:ext uri="{FF2B5EF4-FFF2-40B4-BE49-F238E27FC236}">
                <a16:creationId xmlns:a16="http://schemas.microsoft.com/office/drawing/2014/main" id="{CAFAEB95-7D18-4AE7-B670-EA136AB2843B}"/>
              </a:ext>
            </a:extLst>
          </p:cNvPr>
          <p:cNvSpPr/>
          <p:nvPr/>
        </p:nvSpPr>
        <p:spPr>
          <a:xfrm>
            <a:off x="8954589" y="2018208"/>
            <a:ext cx="2364377" cy="561703"/>
          </a:xfrm>
          <a:prstGeom prst="wedgeRoundRectCallout">
            <a:avLst>
              <a:gd name="adj1" fmla="val 16262"/>
              <a:gd name="adj2" fmla="val 167188"/>
              <a:gd name="adj3" fmla="val 16667"/>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interesting part – Great generalization!</a:t>
            </a:r>
          </a:p>
        </p:txBody>
      </p:sp>
      <p:sp>
        <p:nvSpPr>
          <p:cNvPr id="11" name="Title 1">
            <a:extLst>
              <a:ext uri="{FF2B5EF4-FFF2-40B4-BE49-F238E27FC236}">
                <a16:creationId xmlns:a16="http://schemas.microsoft.com/office/drawing/2014/main" id="{6AFA2710-FE7C-40E0-A58E-E3AFB3817F80}"/>
              </a:ext>
            </a:extLst>
          </p:cNvPr>
          <p:cNvSpPr txBox="1">
            <a:spLocks/>
          </p:cNvSpPr>
          <p:nvPr/>
        </p:nvSpPr>
        <p:spPr>
          <a:xfrm>
            <a:off x="153657" y="3526971"/>
            <a:ext cx="4366901" cy="3148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800" b="1" dirty="0"/>
              <a:t>Note the zero training error in the over-parametrized part </a:t>
            </a:r>
          </a:p>
          <a:p>
            <a:pPr marL="457200" indent="-457200">
              <a:buFont typeface="Arial" panose="020B0604020202020204" pitchFamily="34" charset="0"/>
              <a:buChar char="•"/>
            </a:pPr>
            <a:r>
              <a:rPr lang="nb-NO" sz="2000" b="1" dirty="0"/>
              <a:t>DNN forms patterns, thus generalizing well</a:t>
            </a:r>
          </a:p>
          <a:p>
            <a:pPr marL="457200" indent="-457200">
              <a:buFont typeface="Arial" panose="020B0604020202020204" pitchFamily="34" charset="0"/>
              <a:buChar char="•"/>
            </a:pPr>
            <a:r>
              <a:rPr lang="nb-NO" sz="2000" b="1" dirty="0"/>
              <a:t>It also memorizes noisy examples, but in a harmless way</a:t>
            </a:r>
          </a:p>
          <a:p>
            <a:pPr marL="457200" indent="-457200">
              <a:buFont typeface="Arial" panose="020B0604020202020204" pitchFamily="34" charset="0"/>
              <a:buChar char="•"/>
            </a:pPr>
            <a:r>
              <a:rPr lang="nb-NO" sz="2000" b="1" dirty="0"/>
              <a:t>All these need more understanding</a:t>
            </a:r>
          </a:p>
        </p:txBody>
      </p:sp>
      <p:sp>
        <p:nvSpPr>
          <p:cNvPr id="5" name="Arrow: Right 4">
            <a:extLst>
              <a:ext uri="{FF2B5EF4-FFF2-40B4-BE49-F238E27FC236}">
                <a16:creationId xmlns:a16="http://schemas.microsoft.com/office/drawing/2014/main" id="{1C2F9803-230C-4D80-9C94-CB50625FB81B}"/>
              </a:ext>
            </a:extLst>
          </p:cNvPr>
          <p:cNvSpPr/>
          <p:nvPr/>
        </p:nvSpPr>
        <p:spPr>
          <a:xfrm>
            <a:off x="8882752" y="2736670"/>
            <a:ext cx="483326" cy="365760"/>
          </a:xfrm>
          <a:prstGeom prst="right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C27BD10-CF84-411A-A72B-6A72CEC56267}"/>
              </a:ext>
            </a:extLst>
          </p:cNvPr>
          <p:cNvCxnSpPr>
            <a:cxnSpLocks/>
          </p:cNvCxnSpPr>
          <p:nvPr/>
        </p:nvCxnSpPr>
        <p:spPr>
          <a:xfrm>
            <a:off x="1123406" y="2166257"/>
            <a:ext cx="2743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96D8D5-0670-441E-8D16-E07F72E3188B}"/>
              </a:ext>
            </a:extLst>
          </p:cNvPr>
          <p:cNvCxnSpPr>
            <a:cxnSpLocks/>
          </p:cNvCxnSpPr>
          <p:nvPr/>
        </p:nvCxnSpPr>
        <p:spPr>
          <a:xfrm>
            <a:off x="256904" y="2564671"/>
            <a:ext cx="353567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A9BE16-8729-41CC-B163-31987F950368}"/>
              </a:ext>
            </a:extLst>
          </p:cNvPr>
          <p:cNvCxnSpPr>
            <a:cxnSpLocks/>
          </p:cNvCxnSpPr>
          <p:nvPr/>
        </p:nvCxnSpPr>
        <p:spPr>
          <a:xfrm>
            <a:off x="256904" y="2946241"/>
            <a:ext cx="186798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85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F2F94F07-2B68-4D62-BF46-2F4F38BB5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758" y="358515"/>
            <a:ext cx="7589059" cy="5755549"/>
          </a:xfrm>
          <a:prstGeom prst="rect">
            <a:avLst/>
          </a:prstGeom>
        </p:spPr>
      </p:pic>
      <p:sp>
        <p:nvSpPr>
          <p:cNvPr id="8" name="TextBox 7">
            <a:extLst>
              <a:ext uri="{FF2B5EF4-FFF2-40B4-BE49-F238E27FC236}">
                <a16:creationId xmlns:a16="http://schemas.microsoft.com/office/drawing/2014/main" id="{4857F3BF-8088-4B64-972A-46F92762C731}"/>
              </a:ext>
            </a:extLst>
          </p:cNvPr>
          <p:cNvSpPr txBox="1"/>
          <p:nvPr/>
        </p:nvSpPr>
        <p:spPr>
          <a:xfrm>
            <a:off x="4613998" y="6344344"/>
            <a:ext cx="2498184" cy="307777"/>
          </a:xfrm>
          <a:prstGeom prst="rect">
            <a:avLst/>
          </a:prstGeom>
          <a:noFill/>
        </p:spPr>
        <p:txBody>
          <a:bodyPr wrap="none" rtlCol="0">
            <a:spAutoFit/>
          </a:bodyPr>
          <a:lstStyle/>
          <a:p>
            <a:r>
              <a:rPr lang="en-US" sz="1400" dirty="0">
                <a:hlinkClick r:id="rId4"/>
              </a:rPr>
              <a:t>Ben </a:t>
            </a:r>
            <a:r>
              <a:rPr lang="en-US" sz="1400" dirty="0" err="1">
                <a:hlinkClick r:id="rId4"/>
              </a:rPr>
              <a:t>Recht</a:t>
            </a:r>
            <a:r>
              <a:rPr lang="en-US" sz="1400" dirty="0">
                <a:hlinkClick r:id="rId4"/>
              </a:rPr>
              <a:t> Talk slides, ICLR 2017</a:t>
            </a:r>
            <a:endParaRPr lang="en-US" sz="1400" dirty="0"/>
          </a:p>
        </p:txBody>
      </p:sp>
      <p:sp>
        <p:nvSpPr>
          <p:cNvPr id="9" name="TextBox 8">
            <a:extLst>
              <a:ext uri="{FF2B5EF4-FFF2-40B4-BE49-F238E27FC236}">
                <a16:creationId xmlns:a16="http://schemas.microsoft.com/office/drawing/2014/main" id="{55E7507F-6F36-4CCA-B68F-6DF4813A9F61}"/>
              </a:ext>
            </a:extLst>
          </p:cNvPr>
          <p:cNvSpPr txBox="1"/>
          <p:nvPr/>
        </p:nvSpPr>
        <p:spPr>
          <a:xfrm>
            <a:off x="215537" y="979713"/>
            <a:ext cx="4232366" cy="5262979"/>
          </a:xfrm>
          <a:prstGeom prst="rect">
            <a:avLst/>
          </a:prstGeom>
          <a:noFill/>
        </p:spPr>
        <p:txBody>
          <a:bodyPr wrap="square" rtlCol="0">
            <a:spAutoFit/>
          </a:bodyPr>
          <a:lstStyle/>
          <a:p>
            <a:r>
              <a:rPr lang="en-US" sz="2800" b="1" dirty="0">
                <a:latin typeface="+mj-lt"/>
              </a:rPr>
              <a:t>More examples of great generalization without any regularization</a:t>
            </a:r>
          </a:p>
          <a:p>
            <a:endParaRPr lang="en-US" sz="2800" dirty="0">
              <a:latin typeface="+mj-lt"/>
            </a:endParaRPr>
          </a:p>
          <a:p>
            <a:r>
              <a:rPr lang="en-US" sz="2800" dirty="0">
                <a:latin typeface="+mj-lt"/>
              </a:rPr>
              <a:t>n = number of examples</a:t>
            </a:r>
          </a:p>
          <a:p>
            <a:r>
              <a:rPr lang="en-US" sz="2800" dirty="0">
                <a:latin typeface="+mj-lt"/>
              </a:rPr>
              <a:t>p = number of parameters</a:t>
            </a:r>
          </a:p>
          <a:p>
            <a:r>
              <a:rPr lang="en-US" sz="2800" dirty="0">
                <a:latin typeface="+mj-lt"/>
              </a:rPr>
              <a:t>d = number of inputs</a:t>
            </a:r>
          </a:p>
          <a:p>
            <a:r>
              <a:rPr lang="en-US" sz="2800" dirty="0">
                <a:latin typeface="+mj-lt"/>
              </a:rPr>
              <a:t>k = number of layers</a:t>
            </a:r>
          </a:p>
          <a:p>
            <a:endParaRPr lang="en-US" sz="2800" dirty="0">
              <a:latin typeface="+mj-lt"/>
            </a:endParaRPr>
          </a:p>
          <a:p>
            <a:r>
              <a:rPr lang="en-US" sz="2800" dirty="0">
                <a:latin typeface="+mj-lt"/>
              </a:rPr>
              <a:t>Note that networks with larger </a:t>
            </a:r>
            <a:r>
              <a:rPr lang="en-US" sz="2800" dirty="0" err="1">
                <a:latin typeface="+mj-lt"/>
              </a:rPr>
              <a:t>p/n</a:t>
            </a:r>
            <a:r>
              <a:rPr lang="en-US" sz="2800" dirty="0">
                <a:latin typeface="+mj-lt"/>
              </a:rPr>
              <a:t> have better generalization</a:t>
            </a:r>
          </a:p>
        </p:txBody>
      </p:sp>
      <p:sp>
        <p:nvSpPr>
          <p:cNvPr id="2" name="Rectangle: Rounded Corners 1">
            <a:extLst>
              <a:ext uri="{FF2B5EF4-FFF2-40B4-BE49-F238E27FC236}">
                <a16:creationId xmlns:a16="http://schemas.microsoft.com/office/drawing/2014/main" id="{DBD0C7EB-D924-413F-A331-B352427E0E38}"/>
              </a:ext>
            </a:extLst>
          </p:cNvPr>
          <p:cNvSpPr/>
          <p:nvPr/>
        </p:nvSpPr>
        <p:spPr>
          <a:xfrm>
            <a:off x="163285" y="4852844"/>
            <a:ext cx="3729445" cy="134430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16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41" y="110951"/>
            <a:ext cx="10787745" cy="503003"/>
          </a:xfrm>
        </p:spPr>
        <p:txBody>
          <a:bodyPr>
            <a:normAutofit/>
          </a:bodyPr>
          <a:lstStyle/>
          <a:p>
            <a:pPr marL="0" indent="0">
              <a:buNone/>
            </a:pPr>
            <a:r>
              <a:rPr lang="nb-NO" b="1" dirty="0">
                <a:latin typeface="+mj-lt"/>
              </a:rPr>
              <a:t>History of powerful DNN solvers on ImageNet (15 million examples) [</a:t>
            </a:r>
            <a:r>
              <a:rPr lang="nb-NO" b="1" dirty="0">
                <a:latin typeface="+mj-lt"/>
                <a:hlinkClick r:id="rId3"/>
              </a:rPr>
              <a:t>Ref</a:t>
            </a:r>
            <a:r>
              <a:rPr lang="nb-NO" b="1" dirty="0">
                <a:latin typeface="+mj-lt"/>
              </a:rPr>
              <a:t>]</a:t>
            </a:r>
          </a:p>
        </p:txBody>
      </p:sp>
      <p:pic>
        <p:nvPicPr>
          <p:cNvPr id="5" name="Picture 4" descr="Screen Clipping">
            <a:extLst>
              <a:ext uri="{FF2B5EF4-FFF2-40B4-BE49-F238E27FC236}">
                <a16:creationId xmlns:a16="http://schemas.microsoft.com/office/drawing/2014/main" id="{D9A3F199-9F4E-4DE4-BA8D-9EF4CEEDE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523" y="1015822"/>
            <a:ext cx="7904826" cy="5577120"/>
          </a:xfrm>
          <a:prstGeom prst="rect">
            <a:avLst/>
          </a:prstGeom>
        </p:spPr>
      </p:pic>
    </p:spTree>
    <p:extLst>
      <p:ext uri="{BB962C8B-B14F-4D97-AF65-F5344CB8AC3E}">
        <p14:creationId xmlns:p14="http://schemas.microsoft.com/office/powerpoint/2010/main" val="44322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553" y="3148066"/>
            <a:ext cx="10515600" cy="672819"/>
          </a:xfrm>
        </p:spPr>
        <p:txBody>
          <a:bodyPr>
            <a:normAutofit/>
          </a:bodyPr>
          <a:lstStyle/>
          <a:p>
            <a:pPr marL="0" indent="0">
              <a:buNone/>
            </a:pPr>
            <a:r>
              <a:rPr lang="nb-NO" b="1" dirty="0">
                <a:latin typeface="+mj-lt"/>
              </a:rPr>
              <a:t>In the rest of the talk let’s focus on Over-parametrized systems</a:t>
            </a:r>
          </a:p>
        </p:txBody>
      </p:sp>
    </p:spTree>
    <p:extLst>
      <p:ext uri="{BB962C8B-B14F-4D97-AF65-F5344CB8AC3E}">
        <p14:creationId xmlns:p14="http://schemas.microsoft.com/office/powerpoint/2010/main" val="2567050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1436.071"/>
  <p:tag name="LATEXADDIN" val="\documentclass{article}&#10;\usepackage{amsmath}&#10;\pagestyle{empty}&#10;\begin{document}&#10;&#10;$E(w) = \frac{1}{n} \sum_{i=1}^n \ell (x_i,y_i;w)$&#10;&#10;&#10;\end{document}"/>
  <p:tag name="IGUANATEXSIZE" val="28"/>
  <p:tag name="IGUANATEXCURSOR" val="131"/>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39.4826"/>
  <p:tag name="ORIGINALWIDTH" val="2957.63"/>
  <p:tag name="LATEXADDIN" val="\documentclass{article}&#10;\usepackage{amsmath}&#10;\pagestyle{empty}&#10;\begin{document}&#10;&#10;$w = \sum_{i=1}^n \alpha_i x_i = X\alpha$, $X$ is matrix with $x_i$ as columns&#10;&#10;&#10;\end{document}"/>
  <p:tag name="IGUANATEXSIZE" val="20"/>
  <p:tag name="IGUANATEXCURSOR" val="159"/>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414.6982"/>
  <p:tag name="LATEXADDIN" val="\documentclass{article}&#10;\usepackage{amsmath}&#10;\pagestyle{empty}&#10;\begin{document}&#10;&#10;$(w^*, \alpha^*)$&#10;&#10;&#10;\end{document}"/>
  <p:tag name="IGUANATEXSIZE" val="28"/>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59.2426"/>
  <p:tag name="LATEXADDIN" val="\documentclass{article}&#10;\usepackage{amsmath}&#10;\pagestyle{empty}&#10;\begin{document}&#10;&#10;$\eta$&#10;&#10;&#10;\end{document}"/>
  <p:tag name="IGUANATEXSIZE" val="28"/>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28.9839"/>
  <p:tag name="ORIGINALWIDTH" val="2162.729"/>
  <p:tag name="LATEXADDIN" val="\documentclass{article}&#10;\usepackage{amsmath}&#10;\pagestyle{empty}&#10;\begin{document}&#10;&#10;$X^T w^* = y$, $y$ is vector containing the $y_i$&#10;&#10;&#10;\end{document}"/>
  <p:tag name="IGUANATEXSIZE" val="28"/>
  <p:tag name="IGUANATEXCURSOR" val="130"/>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28.9839"/>
  <p:tag name="ORIGINALWIDTH" val="665.9167"/>
  <p:tag name="LATEXADDIN" val="\documentclass{article}&#10;\usepackage{amsmath}&#10;\pagestyle{empty}&#10;\begin{document}&#10;&#10;$X^TX \alpha^* = y$&#10;&#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74.6906"/>
  <p:tag name="LATEXADDIN" val="\documentclass{article}&#10;\usepackage{amsmath}&#10;\pagestyle{empty}&#10;\begin{document}&#10;&#10;&#10;$K \alpha^* = y$&#10;&#10;\end{document}"/>
  <p:tag name="IGUANATEXSIZE" val="28"/>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317.9602"/>
  <p:tag name="LATEXADDIN" val="\documentclass{article}&#10;\usepackage{amsmath}&#10;\pagestyle{empty}&#10;\begin{document}&#10;&#10;$\lambda\rightarrow 0$&#10;&#10;&#10;\end{document}"/>
  <p:tag name="IGUANATEXSIZE" val="28"/>
  <p:tag name="IGUANATEXCURSOR" val="103"/>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1438.32"/>
  <p:tag name="LATEXADDIN" val="\documentclass{article}&#10;\usepackage{amsmath}&#10;\pagestyle{empty}&#10;\begin{document}&#10;&#10;$w^* = X\alpha^* = X(X^TX)^{-1}y$&#10;&#10;&#10;\end{document}"/>
  <p:tag name="IGUANATEXSIZE" val="20"/>
  <p:tag name="IGUANATEXCURSOR" val="114"/>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34.9832"/>
  <p:tag name="ORIGINALWIDTH" val="1319.085"/>
  <p:tag name="LATEXADDIN" val="\documentclass{article}&#10;\usepackage{amsmath}&#10;\pagestyle{empty}&#10;\begin{document}&#10;&#10;$\min \|w\|^2 \;\;\; s.t. \; X^Tw=y$&#10;&#10;&#10;\end{document}"/>
  <p:tag name="IGUANATEXSIZE" val="28"/>
  <p:tag name="IGUANATEXCURSOR" val="117"/>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266.9666"/>
  <p:tag name="ORIGINALWIDTH" val="1622.047"/>
  <p:tag name="LATEXADDIN" val="\documentclass{article}&#10;\usepackage{amsmath}&#10;\pagestyle{empty}&#10;\begin{document}&#10;&#10;\noindent $w^*$ is minimum norm solution \\&#10;$\arg\min_{w\in \cal{S}} \|w\|$&#10;&#10;&#10;\end{document}"/>
  <p:tag name="IGUANATEXSIZE" val="20"/>
  <p:tag name="IGUANATEXCURSOR" val="100"/>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653.1683"/>
  <p:tag name="LATEXADDIN" val="\documentclass{article}&#10;\usepackage{amsmath}&#10;\pagestyle{empty}&#10;\begin{document}&#10;&#10;$w \leftarrow w - \eta g$&#10;&#10;&#10;\end{document}"/>
  <p:tag name="IGUANATEXSIZE" val="28"/>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365.9543"/>
  <p:tag name="LATEXADDIN" val="\documentclass{article}&#10;\usepackage{amsmath}&#10;\pagestyle{empty}&#10;\begin{document}&#10;&#10;$w_0=0$&#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86.98914"/>
  <p:tag name="ORIGINALWIDTH" val="132.7334"/>
  <p:tag name="LATEXADDIN" val="\documentclass{article}&#10;\usepackage{amsmath}&#10;\pagestyle{empty}&#10;\begin{document}&#10;&#10;$w^*$&#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5.9843"/>
  <p:tag name="LATEXADDIN" val="\documentclass{article}&#10;\usepackage{amsmath}&#10;\pagestyle{empty}&#10;\begin{document}&#10;&#10;$\cal{N}$&#10;&#10;&#10;\end{document}"/>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95.23811"/>
  <p:tag name="LATEXADDIN" val="\documentclass{article}&#10;\usepackage{amsmath}&#10;\pagestyle{empty}&#10;\begin{document}&#10;&#10;$\cal{X}$&#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266.9666"/>
  <p:tag name="ORIGINALWIDTH" val="1496.063"/>
  <p:tag name="LATEXADDIN" val="\documentclass{article}&#10;\usepackage{amsmath}&#10;\pagestyle{empty}&#10;\begin{document}&#10;&#10;\noindent $\cal{X}$ is space spanned by $\{x_i\}$ \\&#10;$\cal{N}$ is its Null space&#10;&#10;&#10;\end{document}"/>
  <p:tag name="IGUANATEXSIZE" val="20"/>
  <p:tag name="IGUANATEXCURSOR" val="161"/>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132.7334"/>
  <p:tag name="LATEXADDIN" val="\documentclass{article}&#10;\usepackage{amsmath}&#10;\pagestyle{empty}&#10;\begin{document}&#10;&#10;$\hat{w}^*$&#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394.4507"/>
  <p:tag name="LATEXADDIN" val="\documentclass{article}&#10;\usepackage{amsmath}&#10;\pagestyle{empty}&#10;\begin{document}&#10;&#10;$w_0=\hat{w}$&#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268.4665"/>
  <p:tag name="ORIGINALWIDTH" val="1289.089"/>
  <p:tag name="LATEXADDIN" val="\documentclass{article}&#10;\usepackage{amsmath}&#10;\pagestyle{empty}&#10;\begin{document}&#10;&#10;\noindent $\cal{S}$ = All global minima \\&#10;(Zero Loss; Degenerate)&#10;&#10;&#10;\end{document}"/>
  <p:tag name="IGUANATEXSIZE" val="20"/>
  <p:tag name="IGUANATEXCURSOR" val="147"/>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260.2175"/>
  <p:tag name="ORIGINALWIDTH" val="1432.321"/>
  <p:tag name="LATEXADDIN" val="\documentclass{article}&#10;\usepackage{amsmath}&#10;\pagestyle{empty}&#10;\begin{document}&#10;&#10;\noindent Starting from $w_0=\hat{w}$, sgd \\&#10;keeps $w$ in $\hat{w} + \cal{X}$&#10;&#10;&#10;\end{document}"/>
  <p:tag name="IGUANATEXSIZE" val="20"/>
  <p:tag name="IGUANATEXCURSOR" val="157"/>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365.9543"/>
  <p:tag name="LATEXADDIN" val="\documentclass{article}&#10;\usepackage{amsmath}&#10;\pagestyle{empty}&#10;\begin{document}&#10;&#10;$w_0=0$&#10;&#10;&#10;\end{document}"/>
  <p:tag name="IGUANATEXSIZE" val="28"/>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1848.519"/>
  <p:tag name="LATEXADDIN" val="\documentclass{article}&#10;\usepackage{amsmath}&#10;\pagestyle{empty}&#10;\begin{document}&#10;&#10;$g = \nabla_w E = \frac{1}{n} \sum_{i=1}^{n} \nabla_w \ell (x_i,y_i;w)$&#10;&#10;&#10;\end{document}"/>
  <p:tag name="IGUANATEXSIZE" val="28"/>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1891.264"/>
  <p:tag name="LATEXADDIN" val="\documentclass{article}&#10;\usepackage{amsmath}&#10;\pagestyle{empty}&#10;\begin{document}&#10;&#10;$E(w) = \frac{1}{n} \sum_{i=1}^n e_i^2$, $e_i = \ell(x_i, y_i; w)$&#10;&#10;&#10;\end{document}"/>
  <p:tag name="IGUANATEXSIZE" val="28"/>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51.4811"/>
  <p:tag name="ORIGINALWIDTH" val="960.6299"/>
  <p:tag name="LATEXADDIN" val="\documentclass{article}&#10;\usepackage{amsmath}&#10;\pagestyle{empty}&#10;\begin{document}&#10;&#10;$\nabla E = \frac{2}{n} \sum_i e_i \nabla e_i$&#10;&#10;&#10;\end{document}"/>
  <p:tag name="IGUANATEXSIZE" val="28"/>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51.4811"/>
  <p:tag name="ORIGINALWIDTH" val="4002.25"/>
  <p:tag name="LATEXADDIN" val="\documentclass{article}&#10;\usepackage{amsmath}&#10;\pagestyle{empty}&#10;\begin{document}&#10;&#10;$\nabla^2 E = T_1 + T_2$, $T_1 = \frac{2}{n} \sum_i \nabla e_i (\nabla e_i)^T$, $T_2 = \frac{2}{n} \sum_i e_i H_i$, where $H_i = \nabla^2 e_i$&#10;&#10;&#10;\end{document}"/>
  <p:tag name="IGUANATEXSIZE" val="28"/>
  <p:tag name="IGUANATEXCURSOR" val="167"/>
  <p:tag name="TRANSPARENCY" val="True"/>
  <p:tag name="FILENAME" val=""/>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1506.562"/>
  <p:tag name="LATEXADDIN" val="\documentclass{article}&#10;\usepackage{amsmath}&#10;\pagestyle{empty}&#10;\begin{document}&#10;&#10;$e_i$ are small, $T_2$ is negligible&#10;&#10;&#10;\end{document}"/>
  <p:tag name="IGUANATEXSIZE" val="24"/>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111.7361"/>
  <p:tag name="LATEXADDIN" val="\documentclass{article}&#10;\usepackage{amsmath}&#10;\pagestyle{empty}&#10;\begin{document}&#10;&#10;$T_1$&#10;&#10;&#10;\end{document}"/>
  <p:tag name="IGUANATEXSIZE" val="24"/>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74.24071"/>
  <p:tag name="ORIGINALWIDTH" val="83.23961"/>
  <p:tag name="LATEXADDIN" val="\documentclass{article}&#10;\usepackage{amsmath}&#10;\pagestyle{empty}&#10;\begin{document}&#10;&#10;&#10;$e_i$&#10;&#10;\end{document}"/>
  <p:tag name="IGUANATEXSIZE" val="28"/>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74.24071"/>
  <p:tag name="ORIGINALWIDTH" val="83.23961"/>
  <p:tag name="LATEXADDIN" val="\documentclass{article}&#10;\usepackage{amsmath}&#10;\pagestyle{empty}&#10;\begin{document}&#10;&#10;&#10;$e_i$&#10;&#10;\end{document}"/>
  <p:tag name="IGUANATEXSIZE" val="28"/>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15.898"/>
  <p:tag name="LATEXADDIN" val="\documentclass{article}&#10;\usepackage{amsmath}&#10;\pagestyle{empty}&#10;\begin{document}&#10;&#10;&#10;(all $e_i$ are zero)&#10;&#10;\end{document}"/>
  <p:tag name="IGUANATEXSIZE" val="28"/>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111.7361"/>
  <p:tag name="LATEXADDIN" val="\documentclass{article}&#10;\usepackage{amsmath}&#10;\pagestyle{empty}&#10;\begin{document}&#10;&#10;$T_1$&#10;&#10;&#10;\end{document}"/>
  <p:tag name="IGUANATEXSIZE" val="24"/>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94.2258"/>
  <p:tag name="ORIGINALWIDTH" val="1872.516"/>
  <p:tag name="LATEXADDIN" val="\documentclass{article}&#10;\usepackage{amsmath}&#10;\pagestyle{empty}&#10;\begin{document}&#10;&#10;\def\ce{{\cal C}_\epsilon} &#10;$\phi(w) = \frac{\max_{u\in\ce} E(w+u) - E(w)}{1 + E(w)} \times 100$&#10;&#10;&#10;\end{document}"/>
  <p:tag name="IGUANATEXSIZE" val="20"/>
  <p:tag name="IGUANATEXCURSOR" val="140"/>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71.7285"/>
  <p:tag name="ORIGINALWIDTH" val="1496.813"/>
  <p:tag name="LATEXADDIN" val="\documentclass{article}&#10;\usepackage{amsmath}&#10;\pagestyle{empty}&#10;\begin{document}&#10;&#10;$g = \frac{1}{|B|} \sum_{i\in B} \nabla_w \ell (x_i,y_i;w)$&#10;&#10;&#10;\end{document}"/>
  <p:tag name="IGUANATEXSIZE" val="28"/>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273.7158"/>
  <p:tag name="ORIGINALWIDTH" val="2474.691"/>
  <p:tag name="LATEXADDIN" val="\documentclass{article}&#10;\usepackage{amsmath}&#10;\pagestyle{empty}&#10;\begin{document}&#10;&#10;\def\ce{{\cal C}_\epsilon} &#10;\noindent where $\ce$ is a normalized rectangloid of size $\epsilon$: \\&#10;$&#10;\ce = \{ u : -\epsilon\; (1+w_j) \le u_j \le \epsilon\; (1+w_j) \;\; \forall j \}&#10;$&#10;&#10;&#10;\end{document}"/>
  <p:tag name="IGUANATEXSIZE" val="20"/>
  <p:tag name="IGUANATEXCURSOR" val="155"/>
  <p:tag name="TRANSPARENCY" val="True"/>
  <p:tag name="FILENAME" val=""/>
  <p:tag name="LATEXENGINEID" val="0"/>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458.9426"/>
  <p:tag name="LATEXADDIN" val="\documentclass{article}&#10;\usepackage{amsmath}&#10;\pagestyle{empty}&#10;\begin{document}&#10;&#10;$\epsilon = 10^{-3}$&#10;&#10;&#10;\end{document}"/>
  <p:tag name="IGUANATEXSIZE" val="20"/>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770.1537"/>
  <p:tag name="LATEXADDIN" val="\documentclass{article}&#10;\usepackage{amsmath}&#10;\pagestyle{empty}&#10;\begin{document}&#10;&#10;$\epsilon = 0.5 \times 10^{-3}$&#10;&#10;&#10;\end{document}"/>
  <p:tag name="IGUANATEXSIZE" val="20"/>
  <p:tag name="IGUANATEXCURSOR" val="104"/>
  <p:tag name="TRANSPARENCY" val="True"/>
  <p:tag name="FILENAME" val=""/>
  <p:tag name="LATEXENGINEID" val="0"/>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653.1683"/>
  <p:tag name="LATEXADDIN" val="\documentclass{article}&#10;\usepackage{amsmath}&#10;\pagestyle{empty}&#10;\begin{document}&#10;&#10;\noindent $w \leftarrow w - \eta \hat{g}$&#10;&#10;&#10;&#10;\end{document}"/>
  <p:tag name="IGUANATEXSIZE" val="28"/>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738.6577"/>
  <p:tag name="ORIGINALWIDTH" val="2419.948"/>
  <p:tag name="LATEXADDIN" val="\documentclass{article}&#10;\usepackage{amsmath}&#10;\pagestyle{empty}&#10;\begin{document}&#10;&#10;\begin{eqnarray*}&#10;\hat{g} &amp; = &amp; \frac{1}{B} \sum_{i\in B} \nabla_w \ell (x_i,y_i;w) \\&#10;        &amp; = &amp; g - (g - \hat{g}), \;\; g = \frac{1}{n} \sum_{i=1}^n \nabla_w \ell (x_i,y_i;w)&#10;\end{eqnarray*}&#10;&#10;&#10;&#10;\end{document}"/>
  <p:tag name="IGUANATEXSIZE" val="28"/>
  <p:tag name="IGUANATEXCURSOR" val="123"/>
  <p:tag name="TRANSPARENCY" val="True"/>
  <p:tag name="FILENAME" val=""/>
  <p:tag name="LATEXENGINEID" val="0"/>
  <p:tag name="TEMPFOLDER" val="c:\temp\"/>
  <p:tag name="LATEXFORMHEIGHT" val="312"/>
  <p:tag name="LATEXFORMWIDTH" val="527.1"/>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427.4465"/>
  <p:tag name="LATEXADDIN" val="\documentclass{article}&#10;\usepackage{amsmath}&#10;\pagestyle{empty}&#10;\begin{document}&#10;&#10;&#10;$\eta(g - \hat{g})$&#10;&#10;\end{document}"/>
  <p:tag name="IGUANATEXSIZE" val="28"/>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3.23961"/>
  <p:tag name="LATEXADDIN" val="\documentclass{article}&#10;\usepackage{amsmath}&#10;\pagestyle{empty}&#10;\begin{document}&#10;&#10;&#10;$\xi$,&#10;&#10;\end{document}"/>
  <p:tag name="IGUANATEXSIZE" val="28"/>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865.3918"/>
  <p:tag name="LATEXADDIN" val="\documentclass{article}&#10;\usepackage{amsmath}&#10;\pagestyle{empty}&#10;\begin{document}&#10;&#10;\noindent &#10;$w \leftarrow w - \eta g + \xi$&#10;&#10;&#10;&#10;\end{document}"/>
  <p:tag name="IGUANATEXSIZE" val="28"/>
  <p:tag name="IGUANATEXCURSOR" val="122"/>
  <p:tag name="TRANSPARENCY" val="True"/>
  <p:tag name="FILENAME" val=""/>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82.48969"/>
  <p:tag name="ORIGINALWIDTH" val="66.74165"/>
  <p:tag name="LATEXADDIN" val="\documentclass{article}&#10;\usepackage{amsmath}&#10;\pagestyle{empty}&#10;\begin{document}&#10;&#10;$\gamma$&#10;&#10;&#10;\end{document}"/>
  <p:tag name="IGUANATEXSIZE" val="28"/>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215.598"/>
  <p:tag name="LATEXADDIN" val="\documentclass{article}&#10;\usepackage{amsmath}&#10;\pagestyle{empty}&#10;\begin{document}&#10;&#10;$p(w) \propto \exp (-E(w)/\gamma)$&#10;&#10;&#10;\end{document}"/>
  <p:tag name="IGUANATEXSIZE" val="28"/>
  <p:tag name="IGUANATEXCURSOR" val="108"/>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676.041"/>
  <p:tag name="ORIGINALWIDTH" val="4140.232"/>
  <p:tag name="LATEXADDIN" val="\documentclass{article}&#10;\usepackage{amsmath}&#10;\pagestyle{empty}&#10;\begin{document}&#10;&#10;\noindent $\epsilon^2 \le \frac{c}{n} \left( d + \log \frac{1}{\delta} \right)$ with probability $(1-\delta)$&#10;\begin{itemize}&#10;\item $d$ is the VC dimension - {\bf Capacity}&#10;\item For Linear classifiers with margin $\rho$ in a domain with diameter $D$: \\ VC dimension is bounded by $D/\rho$&#10;\item Control $\rho$ by minimizing $R + \lambda E$ and varying $\rho$, where &#10;\begin{itemize}&#10;\item $R$ is the regularizer [$\|w\|^2$ in feature space associated with kernel]&#10;\item $E$ is Empirical loss (defined earlier)&#10;\item $\lambda$ is the regularization parameter&#10;\end{itemize}&#10;\end{itemize}&#10;&#10;&#10;\end{document}"/>
  <p:tag name="IGUANATEXSIZE" val="20"/>
  <p:tag name="IGUANATEXCURSOR" val="117"/>
  <p:tag name="TRANSPARENCY" val="True"/>
  <p:tag name="FILENAME" val=""/>
  <p:tag name="LATEXENGINEID" val="0"/>
  <p:tag name="TEMPFOLDER" val="c:\temp\"/>
  <p:tag name="LATEXFORMHEIGHT" val="409.5"/>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503.1871"/>
  <p:tag name="LATEXADDIN" val="\documentclass{article}&#10;\usepackage{amsmath}&#10;\pagestyle{empty}&#10;\begin{document}&#10;&#10;&#10;$\eta \left( \frac{n}{B} - 1 \right)$&#10;&#10;\end{document}"/>
  <p:tag name="IGUANATEXSIZE" val="28"/>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51.4811"/>
  <p:tag name="ORIGINALWIDTH" val="2599.175"/>
  <p:tag name="LATEXADDIN" val="\documentclass{article}&#10;\usepackage{amsmath}&#10;\pagestyle{empty}&#10;\begin{document}&#10;&#10;$F(w) = \log \int_{w^\prime} \exp\left(-E(w^\prime) - \frac{\gamma}{2} \|w-w^\prime\|^2 \right) \; dw^\prime$&#10;&#10;&#10;\end{document}"/>
  <p:tag name="IGUANATEXSIZE" val="28"/>
  <p:tag name="IGUANATEXCURSOR" val="189"/>
  <p:tag name="TRANSPARENCY" val="True"/>
  <p:tag name="FILENAME" val=""/>
  <p:tag name="LATEXENGINEID" val="0"/>
  <p:tag name="TEMPFOLDER" val="c:\temp\"/>
  <p:tag name="LATEXFORMHEIGHT" val="312"/>
  <p:tag name="LATEXFORMWIDTH" val="568.75"/>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1721.785"/>
  <p:tag name="LATEXADDIN" val="\documentclass{article}&#10;\usepackage{amsmath}&#10;\pagestyle{empty}&#10;\begin{document}&#10;&#10;\bf Sensitivity (Jacobian norm)&#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55.49307"/>
  <p:tag name="ORIGINALWIDTH" val="41.99472"/>
  <p:tag name="LATEXADDIN" val="\documentclass{article}&#10;\usepackage{amsmath}&#10;\pagestyle{empty}&#10;\begin{document}&#10;&#10;$\epsilon$&#10;&#10;&#10;\end{document}"/>
  <p:tag name="IGUANATEXSIZE" val="2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36.4829"/>
  <p:tag name="ORIGINALWIDTH" val="1876.266"/>
  <p:tag name="LATEXADDIN" val="\documentclass{article}&#10;\usepackage{amsmath}&#10;\pagestyle{empty}&#10;\begin{document}&#10;&#10;$l(x_i,y_i;w) = e_i^2, \;\;\; e_i = (w^Tx_i - y_i)$&#10;&#10;&#10;\end{document}"/>
  <p:tag name="IGUANATEXSIZE" val="28"/>
  <p:tag name="IGUANATEXCURSOR" val="131"/>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71.7285"/>
  <p:tag name="ORIGINALWIDTH" val="2466.442"/>
  <p:tag name="LATEXADDIN" val="\documentclass{article}&#10;\usepackage{amsmath}&#10;\pagestyle{empty}&#10;\begin{document}&#10;&#10;&#10;$w \leftarrow w - \eta \frac{1}{|B|} \sum_{i\in B} 2e_i x_i = w - \sum_{i\in B} \delta\alpha_i\; x_i$&#10;&#10;\end{document}"/>
  <p:tag name="IGUANATEXSIZE" val="28"/>
  <p:tag name="IGUANATEXCURSOR" val="178"/>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365.9543"/>
  <p:tag name="LATEXADDIN" val="\documentclass{article}&#10;\usepackage{amsmath}&#10;\pagestyle{empty}&#10;\begin{document}&#10;&#10;$w_0 = 0$&#10;&#10;&#10;\end{document}"/>
  <p:tag name="IGUANATEXSIZE" val="2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STS_x0020_Hashtags xmlns="4d105570-f52d-49ce-9b9a-02fc355aaac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F50112DFEA824FA45C5FB0658A034A" ma:contentTypeVersion="10" ma:contentTypeDescription="Create a new document." ma:contentTypeScope="" ma:versionID="a24838f640b252fc86134f2f37020bf6">
  <xsd:schema xmlns:xsd="http://www.w3.org/2001/XMLSchema" xmlns:xs="http://www.w3.org/2001/XMLSchema" xmlns:p="http://schemas.microsoft.com/office/2006/metadata/properties" xmlns:ns1="http://schemas.microsoft.com/sharepoint/v3" xmlns:ns2="6327ea82-96e2-4195-8bba-68980b55a426" xmlns:ns3="4d105570-f52d-49ce-9b9a-02fc355aaacf" targetNamespace="http://schemas.microsoft.com/office/2006/metadata/properties" ma:root="true" ma:fieldsID="324fd4c48f7bb348267ff0c5d55a934f" ns1:_="" ns2:_="" ns3:_="">
    <xsd:import namespace="http://schemas.microsoft.com/sharepoint/v3"/>
    <xsd:import namespace="6327ea82-96e2-4195-8bba-68980b55a426"/>
    <xsd:import namespace="4d105570-f52d-49ce-9b9a-02fc355aaac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1:_ip_UnifiedCompliancePolicyProperties" minOccurs="0"/>
                <xsd:element ref="ns1:_ip_UnifiedCompliancePolicyUIAction" minOccurs="0"/>
                <xsd:element ref="ns3:MediaServiceMetadata" minOccurs="0"/>
                <xsd:element ref="ns3:MediaServiceFastMetadata" minOccurs="0"/>
                <xsd:element ref="ns3:_STS_x0020_Hashtags" minOccurs="0"/>
                <xsd:element ref="ns2:_STS_x0020_AppliedHash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27ea82-96e2-4195-8bba-68980b55a4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_STS_x0020_AppliedHashtags" ma:index="17" nillable="true" ma:displayName="Applied Hashtags" ma:description="" ma:internalName="_STS_x0020_AppliedHashtags" ma:readOnly="true" ma:showField="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105570-f52d-49ce-9b9a-02fc355aaacf"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_STS_x0020_Hashtags" ma:index="16" nillable="true" ma:displayName="Hashtags" ma:description="" ma:list="{d4902293-aa11-4679-a685-af84d51a89a8}" ma:internalName="_STS_x0020_Hashtags"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80F0E8-23D0-4BDA-910B-4EA91A70C55D}">
  <ds:schemaRefs>
    <ds:schemaRef ds:uri="http://schemas.microsoft.com/office/2006/documentManagement/types"/>
    <ds:schemaRef ds:uri="4d105570-f52d-49ce-9b9a-02fc355aaacf"/>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http://purl.org/dc/dcmitype/"/>
    <ds:schemaRef ds:uri="http://schemas.microsoft.com/office/infopath/2007/PartnerControls"/>
    <ds:schemaRef ds:uri="6327ea82-96e2-4195-8bba-68980b55a426"/>
    <ds:schemaRef ds:uri="http://www.w3.org/XML/1998/namespace"/>
  </ds:schemaRefs>
</ds:datastoreItem>
</file>

<file path=customXml/itemProps2.xml><?xml version="1.0" encoding="utf-8"?>
<ds:datastoreItem xmlns:ds="http://schemas.openxmlformats.org/officeDocument/2006/customXml" ds:itemID="{F60464A1-F445-473F-AA2D-FDE3E6CA67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327ea82-96e2-4195-8bba-68980b55a426"/>
    <ds:schemaRef ds:uri="4d105570-f52d-49ce-9b9a-02fc355aa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512C4F-119F-4F51-85F1-CF249526B8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32752</TotalTime>
  <Words>3644</Words>
  <Application>Microsoft Office PowerPoint</Application>
  <PresentationFormat>Widescreen</PresentationFormat>
  <Paragraphs>352</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Wingdings</vt:lpstr>
      <vt:lpstr>Office Theme</vt:lpstr>
      <vt:lpstr>Interplay between Optimization and Generalization in DNNs</vt:lpstr>
      <vt:lpstr>DNN Optimization (Training)</vt:lpstr>
      <vt:lpstr>Optimization Methods</vt:lpstr>
      <vt:lpstr>Large batch sizes have an adverse effect on generalization</vt:lpstr>
      <vt:lpstr>DNNs &amp; Over-Parametrization [Ref]</vt:lpstr>
      <vt:lpstr>DNNs: Over-parametrization yields great generalization even without any explicit regularization</vt:lpstr>
      <vt:lpstr>PowerPoint Presentation</vt:lpstr>
      <vt:lpstr>PowerPoint Presentation</vt:lpstr>
      <vt:lpstr>PowerPoint Presentation</vt:lpstr>
      <vt:lpstr>Kernel Methods [Ref]</vt:lpstr>
      <vt:lpstr>Standard approach based on regularization</vt:lpstr>
      <vt:lpstr>PowerPoint Presentation</vt:lpstr>
      <vt:lpstr>Over-parametrization: SGD + No regularization</vt:lpstr>
      <vt:lpstr>PowerPoint Presentation</vt:lpstr>
      <vt:lpstr>Reason: SGD goes to Minimum Norm Solution</vt:lpstr>
      <vt:lpstr>PowerPoint Presentation</vt:lpstr>
      <vt:lpstr>There is nothing special about SGD</vt:lpstr>
      <vt:lpstr>Over-Parametrized DNNs -  Some Basic Insights</vt:lpstr>
      <vt:lpstr>Understanding via Hessian Properties</vt:lpstr>
      <vt:lpstr>Ease of reaching a global Minimum</vt:lpstr>
      <vt:lpstr>PowerPoint Presentation</vt:lpstr>
      <vt:lpstr>Empirical Analysis of SGD</vt:lpstr>
      <vt:lpstr>Large batch yields inferior generalization..</vt:lpstr>
      <vt:lpstr>Flatness was first advocated in Hochreiter and Schmidhuber, 1997. </vt:lpstr>
      <vt:lpstr>Generalization (negatively) correlates well with sharpness, thus explaining the superiority of small batch over large batch</vt:lpstr>
      <vt:lpstr>Why flatness means better generalization?</vt:lpstr>
      <vt:lpstr>How does SGD find Flat minima? [Ref]</vt:lpstr>
      <vt:lpstr>Langevin approximation</vt:lpstr>
      <vt:lpstr>An error function with one sharp and one flat global minima</vt:lpstr>
      <vt:lpstr>PowerPoint Presentation</vt:lpstr>
      <vt:lpstr>SGD End phase – some conjectures</vt:lpstr>
      <vt:lpstr>Nailing Flatness Cleanly</vt:lpstr>
      <vt:lpstr>Input-Output Sensitivity [Ref]</vt:lpstr>
      <vt:lpstr>Sensitivity of Input-Output Map</vt:lpstr>
      <vt:lpstr>PowerPoint Presentation</vt:lpstr>
      <vt:lpstr>PowerPoint Presentation</vt:lpstr>
      <vt:lpstr>PowerPoint Presentation</vt:lpstr>
      <vt:lpstr>Information Bottleneck View [Ref]</vt:lpstr>
      <vt:lpstr>An interesting observation..</vt:lpstr>
      <vt:lpstr>The controversy..</vt:lpstr>
      <vt:lpstr>PowerPoint Presentation</vt:lpstr>
      <vt:lpstr>PowerPoint Presentation</vt:lpstr>
      <vt:lpstr>Final Comments</vt:lpstr>
      <vt:lpstr>Summary</vt:lpstr>
      <vt:lpstr>Final comments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Adversarial Networks</dc:title>
  <dc:subject>GANs - Theory, Training, Models and Applications</dc:subject>
  <dc:creator>S. Sathiya Keerthi</dc:creator>
  <cp:lastModifiedBy>Sathiya Selvaraj</cp:lastModifiedBy>
  <cp:revision>1185</cp:revision>
  <dcterms:created xsi:type="dcterms:W3CDTF">2016-09-27T19:13:57Z</dcterms:created>
  <dcterms:modified xsi:type="dcterms:W3CDTF">2017-11-10T09:43:24Z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0x0101009EF50112DFEA824FA45C5FB0658A034A</vt:lpwstr>
  </property>
  <property fmtid="{D5CDD505-2E9C-101B-9397-08002B2CF9AE}" pid="3" name="MSIP_Label_87867195-f2b8-4ac2-b0b6-6bb73cb33afc_Enabled">
    <vt:lpwstr>True</vt:lpwstr>
  </property>
  <property fmtid="{D5CDD505-2E9C-101B-9397-08002B2CF9AE}" pid="4" name="MSIP_Label_87867195-f2b8-4ac2-b0b6-6bb73cb33afc_SiteId">
    <vt:lpwstr>72f988bf-86f1-41af-91ab-2d7cd011db47</vt:lpwstr>
  </property>
  <property fmtid="{D5CDD505-2E9C-101B-9397-08002B2CF9AE}" pid="5" name="MSIP_Label_87867195-f2b8-4ac2-b0b6-6bb73cb33afc_Ref">
    <vt:lpwstr>https://api.informationprotection.azure.com/api/72f988bf-86f1-41af-91ab-2d7cd011db47</vt:lpwstr>
  </property>
  <property fmtid="{D5CDD505-2E9C-101B-9397-08002B2CF9AE}" pid="6" name="MSIP_Label_87867195-f2b8-4ac2-b0b6-6bb73cb33afc_Owner">
    <vt:lpwstr>keerthi@microsoft.com</vt:lpwstr>
  </property>
  <property fmtid="{D5CDD505-2E9C-101B-9397-08002B2CF9AE}" pid="7" name="MSIP_Label_87867195-f2b8-4ac2-b0b6-6bb73cb33afc_SetDate">
    <vt:lpwstr>2017-07-17T08:32:22.6312275-07:00</vt:lpwstr>
  </property>
  <property fmtid="{D5CDD505-2E9C-101B-9397-08002B2CF9AE}" pid="8" name="MSIP_Label_87867195-f2b8-4ac2-b0b6-6bb73cb33afc_Name">
    <vt:lpwstr>Public</vt:lpwstr>
  </property>
  <property fmtid="{D5CDD505-2E9C-101B-9397-08002B2CF9AE}" pid="9" name="MSIP_Label_87867195-f2b8-4ac2-b0b6-6bb73cb33afc_Application">
    <vt:lpwstr>Microsoft Azure Information Protection</vt:lpwstr>
  </property>
  <property fmtid="{D5CDD505-2E9C-101B-9397-08002B2CF9AE}" pid="10" name="MSIP_Label_87867195-f2b8-4ac2-b0b6-6bb73cb33afc_Extended_MSFT_Method">
    <vt:lpwstr>Manual</vt:lpwstr>
  </property>
  <property fmtid="{D5CDD505-2E9C-101B-9397-08002B2CF9AE}" pid="11" name="Sensitivity">
    <vt:lpwstr>Public</vt:lpwstr>
  </property>
</Properties>
</file>